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71" r:id="rId5"/>
    <p:sldId id="260" r:id="rId6"/>
    <p:sldId id="272" r:id="rId7"/>
    <p:sldId id="274" r:id="rId8"/>
    <p:sldId id="262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대현" initials="권" lastIdx="1" clrIdx="0">
    <p:extLst>
      <p:ext uri="{19B8F6BF-5375-455C-9EA6-DF929625EA0E}">
        <p15:presenceInfo xmlns:p15="http://schemas.microsoft.com/office/powerpoint/2012/main" userId="권대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8E83"/>
    <a:srgbClr val="D0E2BC"/>
    <a:srgbClr val="E9F1DF"/>
    <a:srgbClr val="CCDFB7"/>
    <a:srgbClr val="9CBECE"/>
    <a:srgbClr val="F9DF84"/>
    <a:srgbClr val="ACC499"/>
    <a:srgbClr val="7A7575"/>
    <a:srgbClr val="DCE9CD"/>
    <a:srgbClr val="DAB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4242" autoAdjust="0"/>
  </p:normalViewPr>
  <p:slideViewPr>
    <p:cSldViewPr snapToGrid="0" showGuides="1">
      <p:cViewPr varScale="1">
        <p:scale>
          <a:sx n="65" d="100"/>
          <a:sy n="65" d="100"/>
        </p:scale>
        <p:origin x="4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141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FF2FA-A8FA-4AC6-B01F-C949175D0E2A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6315F-6E42-4418-9873-8EF8F3394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8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315F-6E42-4418-9873-8EF8F33947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1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315F-6E42-4418-9873-8EF8F33947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356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3388" y="1143000"/>
            <a:ext cx="6046787" cy="34004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757737"/>
            <a:ext cx="5486400" cy="3157538"/>
          </a:xfrm>
        </p:spPr>
        <p:txBody>
          <a:bodyPr/>
          <a:lstStyle/>
          <a:p>
            <a:r>
              <a:rPr lang="ko-KR" altLang="en-US" sz="1300" dirty="0"/>
              <a:t>한국산업기술대학 게임공학과의 재학중인 나는 노트북을 항상 들고 다닌다</a:t>
            </a:r>
            <a:r>
              <a:rPr lang="en-US" altLang="ko-KR" sz="1300" dirty="0"/>
              <a:t>.  </a:t>
            </a:r>
            <a:r>
              <a:rPr lang="ko-KR" altLang="en-US" sz="1300" dirty="0"/>
              <a:t>나 뿐만이 아니라 우리 과 학생이라면</a:t>
            </a:r>
          </a:p>
          <a:p>
            <a:r>
              <a:rPr lang="ko-KR" altLang="en-US" sz="1300" dirty="0"/>
              <a:t>노트북이나 </a:t>
            </a:r>
            <a:r>
              <a:rPr lang="en-US" altLang="ko-KR" sz="1300" dirty="0"/>
              <a:t>PC</a:t>
            </a:r>
            <a:r>
              <a:rPr lang="ko-KR" altLang="en-US" sz="1300" dirty="0"/>
              <a:t>는 필요가 아닌 필수 인 셈이다</a:t>
            </a:r>
            <a:r>
              <a:rPr lang="en-US" altLang="ko-KR" sz="1300" dirty="0"/>
              <a:t>.  </a:t>
            </a:r>
            <a:r>
              <a:rPr lang="ko-KR" altLang="en-US" sz="1300" dirty="0"/>
              <a:t>밤낮 가리지 않고 항시 </a:t>
            </a:r>
            <a:r>
              <a:rPr lang="en-US" altLang="ko-KR" sz="1300" dirty="0"/>
              <a:t>Visual Studio</a:t>
            </a:r>
            <a:r>
              <a:rPr lang="ko-KR" altLang="en-US" sz="1300" dirty="0"/>
              <a:t>를 이용해 </a:t>
            </a:r>
            <a:r>
              <a:rPr lang="en-US" altLang="ko-KR" sz="1300" dirty="0"/>
              <a:t>C</a:t>
            </a:r>
            <a:r>
              <a:rPr lang="ko-KR" altLang="en-US" sz="1300" dirty="0"/>
              <a:t>언어를 다뤄야 한다</a:t>
            </a:r>
            <a:r>
              <a:rPr lang="en-US" altLang="ko-KR" sz="1300" dirty="0"/>
              <a:t>. </a:t>
            </a:r>
          </a:p>
          <a:p>
            <a:r>
              <a:rPr lang="ko-KR" altLang="en-US" sz="1300" dirty="0"/>
              <a:t>그러한 환경속에서 </a:t>
            </a:r>
            <a:r>
              <a:rPr lang="en-US" altLang="ko-KR" sz="1300" dirty="0"/>
              <a:t>PC</a:t>
            </a:r>
            <a:r>
              <a:rPr lang="ko-KR" altLang="en-US" sz="1300" dirty="0"/>
              <a:t>나 노트북의 사양은 중요한 영향을 끼친다</a:t>
            </a:r>
            <a:r>
              <a:rPr lang="en-US" altLang="ko-KR" sz="1300" dirty="0"/>
              <a:t>. </a:t>
            </a:r>
            <a:r>
              <a:rPr lang="ko-KR" altLang="en-US" sz="1300" dirty="0"/>
              <a:t>왜냐하면 사양이 좋으면 좋을수록 실행시간이 짧아지기 때문이다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게임 개발자로서 코드를 실행 시키는 시간 및 수행 시간은 개발자의 실력을 판가름 시킬 만큼 중요하다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컴퓨터 뿐만 아니라</a:t>
            </a:r>
            <a:r>
              <a:rPr lang="en-US" altLang="ko-KR" sz="1300" dirty="0"/>
              <a:t>, </a:t>
            </a:r>
            <a:r>
              <a:rPr lang="ko-KR" altLang="en-US" sz="1300" dirty="0"/>
              <a:t>코딩 할 때에 사용하는 키보드 및 마우스 또는 스피커 등 다른 외적인 제품들의 조건들도</a:t>
            </a:r>
          </a:p>
          <a:p>
            <a:r>
              <a:rPr lang="ko-KR" altLang="en-US" sz="1300" dirty="0"/>
              <a:t>프로그래머에게는 민감하게 작용하는 부분이다</a:t>
            </a:r>
            <a:r>
              <a:rPr lang="en-US" altLang="ko-KR" sz="1300" dirty="0"/>
              <a:t>. </a:t>
            </a:r>
            <a:r>
              <a:rPr lang="ko-KR" altLang="en-US" sz="1300" dirty="0"/>
              <a:t>나 또한 </a:t>
            </a:r>
            <a:r>
              <a:rPr lang="en-US" altLang="ko-KR" sz="1300" dirty="0"/>
              <a:t>C</a:t>
            </a:r>
            <a:r>
              <a:rPr lang="ko-KR" altLang="en-US" sz="1300" dirty="0"/>
              <a:t>언어를 배우고 사용하는게 </a:t>
            </a:r>
            <a:r>
              <a:rPr lang="en-US" altLang="ko-KR" sz="1300" dirty="0"/>
              <a:t>2</a:t>
            </a:r>
            <a:r>
              <a:rPr lang="ko-KR" altLang="en-US" sz="1300" dirty="0"/>
              <a:t>년이 채 안되었지만 코딩 할 때에 컴퓨터 사양이나</a:t>
            </a:r>
          </a:p>
          <a:p>
            <a:r>
              <a:rPr lang="ko-KR" altLang="en-US" sz="1300" dirty="0"/>
              <a:t>키보드 상태</a:t>
            </a:r>
            <a:r>
              <a:rPr lang="en-US" altLang="ko-KR" sz="1300" dirty="0"/>
              <a:t>, </a:t>
            </a:r>
            <a:r>
              <a:rPr lang="ko-KR" altLang="en-US" sz="1300" dirty="0"/>
              <a:t>마우스의 존재 유무는 매우 중요하게 작용된다</a:t>
            </a:r>
            <a:r>
              <a:rPr lang="en-US" altLang="ko-KR" sz="1300" dirty="0"/>
              <a:t>. </a:t>
            </a:r>
            <a:endParaRPr lang="ko-KR" altLang="en-US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315F-6E42-4418-9873-8EF8F33947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59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3050" y="1100138"/>
            <a:ext cx="6400800" cy="3600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972050"/>
            <a:ext cx="5486400" cy="3600450"/>
          </a:xfrm>
        </p:spPr>
        <p:txBody>
          <a:bodyPr/>
          <a:lstStyle/>
          <a:p>
            <a:r>
              <a:rPr lang="ko-KR" altLang="en-US" sz="1300" dirty="0"/>
              <a:t>마우스는 컴퓨터의 그래픽 환경에서 사용되는 입력 장치라고 한다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예전에 </a:t>
            </a:r>
            <a:r>
              <a:rPr lang="en-US" altLang="ko-KR" sz="1300" dirty="0"/>
              <a:t>286 386</a:t>
            </a:r>
            <a:r>
              <a:rPr lang="ko-KR" altLang="en-US" sz="1300" dirty="0"/>
              <a:t>컴퓨터를 쓰던 시대에는 마우스라는 기기가 없었다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컴퓨터는 존재 했지만</a:t>
            </a:r>
            <a:r>
              <a:rPr lang="en-US" altLang="ko-KR" sz="1300" dirty="0"/>
              <a:t>, </a:t>
            </a:r>
            <a:r>
              <a:rPr lang="ko-KR" altLang="en-US" sz="1300" dirty="0"/>
              <a:t>마우스는 없었다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그러나 윈도우같은 운영체제들이 생기게 되면서 즉</a:t>
            </a:r>
            <a:r>
              <a:rPr lang="en-US" altLang="ko-KR" sz="1300" dirty="0"/>
              <a:t>, </a:t>
            </a:r>
            <a:r>
              <a:rPr lang="ko-KR" altLang="en-US" sz="1300" dirty="0"/>
              <a:t>그래픽 환경 안에서 움직이며 클릭이란 개념을 이해하여 입력하는 도구가 개발 된 것이 바로 마우스이다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먼저</a:t>
            </a:r>
            <a:r>
              <a:rPr lang="en-US" altLang="ko-KR" sz="1300" dirty="0"/>
              <a:t>, </a:t>
            </a:r>
            <a:r>
              <a:rPr lang="ko-KR" altLang="en-US" sz="1300" dirty="0"/>
              <a:t>마우스의 오랜 발달 과정을 간단하게 </a:t>
            </a:r>
            <a:r>
              <a:rPr lang="en-US" altLang="ko-KR" sz="1300" dirty="0"/>
              <a:t>4</a:t>
            </a:r>
            <a:r>
              <a:rPr lang="ko-KR" altLang="en-US" sz="1300" dirty="0"/>
              <a:t>단계로 축약해 보았다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제일 처음에 </a:t>
            </a:r>
            <a:r>
              <a:rPr lang="ko-KR" altLang="en-US" sz="1300" dirty="0" err="1"/>
              <a:t>트랙볼</a:t>
            </a:r>
            <a:r>
              <a:rPr lang="ko-KR" altLang="en-US" sz="1300" dirty="0"/>
              <a:t> 이라고 명명된 초기의 마우스 형태가 손 동작을 이용한 첫번째 입력장치는 캐나다 해군이 </a:t>
            </a:r>
            <a:r>
              <a:rPr lang="en-US" altLang="ko-KR" sz="1300" dirty="0"/>
              <a:t>1952</a:t>
            </a:r>
            <a:r>
              <a:rPr lang="ko-KR" altLang="en-US" sz="1300" dirty="0"/>
              <a:t>년 군사용으로 개발한 것이다</a:t>
            </a:r>
            <a:r>
              <a:rPr lang="en-US" altLang="ko-KR" sz="1300" dirty="0"/>
              <a:t>. </a:t>
            </a:r>
            <a:r>
              <a:rPr lang="ko-KR" altLang="en-US" sz="1300" dirty="0"/>
              <a:t>그리고 나서 이 마우스의 원리를 이용한 것으로 </a:t>
            </a:r>
            <a:r>
              <a:rPr lang="ko-KR" altLang="en-US" sz="1300" dirty="0" err="1"/>
              <a:t>트랙볼</a:t>
            </a:r>
            <a:r>
              <a:rPr lang="ko-KR" altLang="en-US" sz="1300" dirty="0"/>
              <a:t> 형태 마우스는 발달하기 시작했다</a:t>
            </a:r>
            <a:r>
              <a:rPr lang="en-US" altLang="ko-KR" sz="1300" dirty="0"/>
              <a:t>. </a:t>
            </a:r>
            <a:r>
              <a:rPr lang="ko-KR" altLang="en-US" sz="1300" dirty="0"/>
              <a:t>이후에 </a:t>
            </a:r>
            <a:r>
              <a:rPr lang="en-US" altLang="ko-KR" sz="1300" dirty="0"/>
              <a:t>1970</a:t>
            </a:r>
            <a:r>
              <a:rPr lang="ko-KR" altLang="en-US" sz="1300" dirty="0"/>
              <a:t>년 후반 트랙볼의 정확도를 높이기 위해서 </a:t>
            </a:r>
            <a:r>
              <a:rPr lang="en-US" altLang="ko-KR" sz="1300" dirty="0"/>
              <a:t>LED</a:t>
            </a:r>
            <a:r>
              <a:rPr lang="ko-KR" altLang="en-US" sz="1300" dirty="0"/>
              <a:t>와 광 센서를 사용한 알토 마우스를 개발하기 시작했다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마우스가 </a:t>
            </a:r>
            <a:r>
              <a:rPr lang="en-US" altLang="ko-KR" sz="1300" dirty="0"/>
              <a:t>30</a:t>
            </a:r>
            <a:r>
              <a:rPr lang="ko-KR" altLang="en-US" sz="1300" dirty="0"/>
              <a:t>주년이 되는 것을 기준으로 삼는 기점에서 </a:t>
            </a:r>
            <a:r>
              <a:rPr lang="ko-KR" altLang="en-US" sz="1300" dirty="0" err="1"/>
              <a:t>상업용</a:t>
            </a:r>
            <a:r>
              <a:rPr lang="ko-KR" altLang="en-US" sz="1300" dirty="0"/>
              <a:t> 마우스들이 개발되기 시작했고</a:t>
            </a:r>
            <a:r>
              <a:rPr lang="en-US" altLang="ko-KR" sz="1300" dirty="0"/>
              <a:t>, 1983</a:t>
            </a:r>
            <a:r>
              <a:rPr lang="ko-KR" altLang="en-US" sz="1300" dirty="0"/>
              <a:t>년 애플이 </a:t>
            </a:r>
            <a:r>
              <a:rPr lang="ko-KR" altLang="en-US" sz="1300" dirty="0" err="1"/>
              <a:t>트랙볼</a:t>
            </a:r>
            <a:r>
              <a:rPr lang="ko-KR" altLang="en-US" sz="1300" dirty="0"/>
              <a:t> 기술을 받아 들인 뒤 마우스가 대중화의 길로 들어서게 되었다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이후 </a:t>
            </a:r>
            <a:r>
              <a:rPr lang="ko-KR" altLang="en-US" sz="1300" dirty="0" err="1"/>
              <a:t>로지텍은</a:t>
            </a:r>
            <a:r>
              <a:rPr lang="ko-KR" altLang="en-US" sz="1300" dirty="0"/>
              <a:t> 적외선 신호를 이용한 최초의 무선마우스를 개발하였고</a:t>
            </a:r>
            <a:r>
              <a:rPr lang="en-US" altLang="ko-KR" sz="1300" dirty="0"/>
              <a:t>, </a:t>
            </a:r>
          </a:p>
          <a:p>
            <a:r>
              <a:rPr lang="ko-KR" altLang="en-US" sz="1300" dirty="0"/>
              <a:t>본격적으로 상용화 된 것은 </a:t>
            </a:r>
            <a:r>
              <a:rPr lang="en-US" altLang="ko-KR" sz="1300" dirty="0"/>
              <a:t>1991</a:t>
            </a:r>
            <a:r>
              <a:rPr lang="ko-KR" altLang="en-US" sz="1300" dirty="0"/>
              <a:t>년 이후이다</a:t>
            </a:r>
            <a:r>
              <a:rPr lang="en-US" altLang="ko-KR" sz="1300" dirty="0"/>
              <a:t>.</a:t>
            </a:r>
          </a:p>
          <a:p>
            <a:endParaRPr lang="ko-KR" altLang="en-US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315F-6E42-4418-9873-8EF8F33947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165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8575" y="601663"/>
            <a:ext cx="6977063" cy="39258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8656" y="4756943"/>
            <a:ext cx="5486400" cy="4387057"/>
          </a:xfrm>
        </p:spPr>
        <p:txBody>
          <a:bodyPr/>
          <a:lstStyle/>
          <a:p>
            <a:r>
              <a:rPr lang="en-US" altLang="ko-KR" sz="1300" dirty="0"/>
              <a:t>"</a:t>
            </a:r>
            <a:r>
              <a:rPr lang="ko-KR" altLang="en-US" sz="1300" dirty="0"/>
              <a:t>도서관에서 공부하는데 마우스 클릭하는 소리가 너무 거슬리더라고요</a:t>
            </a:r>
            <a:r>
              <a:rPr lang="en-US" altLang="ko-KR" sz="1300" dirty="0"/>
              <a:t>. </a:t>
            </a:r>
            <a:r>
              <a:rPr lang="ko-KR" altLang="en-US" sz="1300" dirty="0"/>
              <a:t>그저 소리 좀 없애 보려고 마우스를 개조하다 나중엔 </a:t>
            </a:r>
            <a:r>
              <a:rPr lang="en-US" altLang="ko-KR" sz="1300" dirty="0"/>
              <a:t>'</a:t>
            </a:r>
            <a:r>
              <a:rPr lang="ko-KR" altLang="en-US" sz="1300" dirty="0"/>
              <a:t>무소음 마우스</a:t>
            </a:r>
            <a:r>
              <a:rPr lang="en-US" altLang="ko-KR" sz="1300" dirty="0"/>
              <a:t>'</a:t>
            </a:r>
            <a:r>
              <a:rPr lang="ko-KR" altLang="en-US" sz="1300" dirty="0"/>
              <a:t>로 특허까지 받고 아예 회사를 차리게 된 거죠</a:t>
            </a:r>
            <a:r>
              <a:rPr lang="en-US" altLang="ko-KR" sz="1300" dirty="0"/>
              <a:t>." </a:t>
            </a:r>
            <a:r>
              <a:rPr lang="ko-KR" altLang="en-US" sz="1300" dirty="0"/>
              <a:t>이것이 </a:t>
            </a:r>
            <a:r>
              <a:rPr lang="en-US" altLang="ko-KR" sz="1300" dirty="0"/>
              <a:t>'</a:t>
            </a:r>
            <a:r>
              <a:rPr lang="ko-KR" altLang="en-US" sz="1300" dirty="0"/>
              <a:t>무소음 마우스</a:t>
            </a:r>
            <a:r>
              <a:rPr lang="en-US" altLang="ko-KR" sz="1300" dirty="0"/>
              <a:t>'</a:t>
            </a:r>
            <a:r>
              <a:rPr lang="ko-KR" altLang="en-US" sz="1300" dirty="0"/>
              <a:t>의 탄생 배경이다</a:t>
            </a:r>
            <a:r>
              <a:rPr lang="en-US" altLang="ko-KR" sz="1300" dirty="0"/>
              <a:t>. </a:t>
            </a:r>
            <a:r>
              <a:rPr lang="ko-KR" altLang="en-US" sz="1300" dirty="0"/>
              <a:t>주신 솔루션의 </a:t>
            </a:r>
            <a:r>
              <a:rPr lang="en-US" altLang="ko-KR" sz="1300" dirty="0"/>
              <a:t>'</a:t>
            </a:r>
            <a:r>
              <a:rPr lang="ko-KR" altLang="en-US" sz="1300" dirty="0" err="1"/>
              <a:t>제스코</a:t>
            </a:r>
            <a:r>
              <a:rPr lang="ko-KR" altLang="en-US" sz="1300" dirty="0"/>
              <a:t> 무소음 마우스</a:t>
            </a:r>
            <a:r>
              <a:rPr lang="en-US" altLang="ko-KR" sz="1300" dirty="0"/>
              <a:t>'</a:t>
            </a:r>
            <a:r>
              <a:rPr lang="ko-KR" altLang="en-US" sz="1300" dirty="0"/>
              <a:t>는 클릭감은 그대로 살린 채 </a:t>
            </a:r>
            <a:r>
              <a:rPr lang="en-US" altLang="ko-KR" sz="1300" dirty="0"/>
              <a:t>'</a:t>
            </a:r>
            <a:r>
              <a:rPr lang="ko-KR" altLang="en-US" sz="1300" dirty="0"/>
              <a:t>딸깍</a:t>
            </a:r>
            <a:r>
              <a:rPr lang="en-US" altLang="ko-KR" sz="1300" dirty="0"/>
              <a:t>'</a:t>
            </a:r>
            <a:r>
              <a:rPr lang="ko-KR" altLang="en-US" sz="1300" dirty="0"/>
              <a:t>거리는 마우스 클릭 소리를 기존 제품 대비 </a:t>
            </a:r>
            <a:r>
              <a:rPr lang="en-US" altLang="ko-KR" sz="1300" dirty="0"/>
              <a:t>96%</a:t>
            </a:r>
            <a:r>
              <a:rPr lang="ko-KR" altLang="en-US" sz="1300" dirty="0"/>
              <a:t>이상 줄여 소비자들로부터 좋은 반응을 얻고 있다</a:t>
            </a:r>
            <a:r>
              <a:rPr lang="en-US" altLang="ko-KR" sz="1300" dirty="0"/>
              <a:t>. </a:t>
            </a:r>
            <a:r>
              <a:rPr lang="ko-KR" altLang="en-US" sz="1300" dirty="0"/>
              <a:t>당시 인하대학교 공과대학에 재학 중이던 </a:t>
            </a:r>
            <a:r>
              <a:rPr lang="en-US" altLang="ko-KR" sz="1300" dirty="0"/>
              <a:t>'</a:t>
            </a:r>
            <a:r>
              <a:rPr lang="ko-KR" altLang="en-US" sz="1300" dirty="0"/>
              <a:t>대학생 </a:t>
            </a:r>
            <a:r>
              <a:rPr lang="ko-KR" altLang="en-US" sz="1300" dirty="0" err="1"/>
              <a:t>윤세휘</a:t>
            </a:r>
            <a:r>
              <a:rPr lang="en-US" altLang="ko-KR" sz="1300" dirty="0"/>
              <a:t>'</a:t>
            </a:r>
            <a:r>
              <a:rPr lang="ko-KR" altLang="en-US" sz="1300" dirty="0"/>
              <a:t>는 소음을 줄인 마우스를 연구하던 끝에 </a:t>
            </a:r>
            <a:r>
              <a:rPr lang="en-US" altLang="ko-KR" sz="1300" dirty="0"/>
              <a:t>'</a:t>
            </a:r>
            <a:r>
              <a:rPr lang="ko-KR" altLang="en-US" sz="1300" dirty="0"/>
              <a:t>무소음 마우스</a:t>
            </a:r>
            <a:r>
              <a:rPr lang="en-US" altLang="ko-KR" sz="1300" dirty="0"/>
              <a:t>'</a:t>
            </a:r>
            <a:r>
              <a:rPr lang="ko-KR" altLang="en-US" sz="1300" dirty="0"/>
              <a:t>라는 이름을 달아 마우스 특허를 신청 했다</a:t>
            </a:r>
            <a:r>
              <a:rPr lang="en-US" altLang="ko-KR" sz="1300" dirty="0"/>
              <a:t>. </a:t>
            </a:r>
            <a:r>
              <a:rPr lang="ko-KR" altLang="en-US" sz="1300" dirty="0"/>
              <a:t>특허를 낸 후에도 우여곡절들이 많았지만</a:t>
            </a:r>
            <a:r>
              <a:rPr lang="en-US" altLang="ko-KR" sz="1300" dirty="0"/>
              <a:t>, </a:t>
            </a:r>
            <a:r>
              <a:rPr lang="ko-KR" altLang="en-US" sz="1300" dirty="0"/>
              <a:t>가능성을 알아본 투자자를 만나 </a:t>
            </a:r>
            <a:r>
              <a:rPr lang="en-US" altLang="ko-KR" sz="1300" dirty="0"/>
              <a:t>'</a:t>
            </a:r>
            <a:r>
              <a:rPr lang="ko-KR" altLang="en-US" sz="1300" dirty="0"/>
              <a:t>주신 솔루션</a:t>
            </a:r>
            <a:r>
              <a:rPr lang="en-US" altLang="ko-KR" sz="1300" dirty="0"/>
              <a:t>'</a:t>
            </a:r>
            <a:r>
              <a:rPr lang="ko-KR" altLang="en-US" sz="1300" dirty="0"/>
              <a:t>이라는 기업이 탄생 했고 새로운 시장을 개척한 끝에 빛을 보았다고 한다</a:t>
            </a:r>
            <a:r>
              <a:rPr lang="en-US" altLang="ko-KR" sz="1300" dirty="0"/>
              <a:t>. </a:t>
            </a:r>
            <a:r>
              <a:rPr lang="ko-KR" altLang="en-US" sz="1300" dirty="0"/>
              <a:t>특히나 해외 시장에서 입소문을 타면서 엄청난 인기를 얻었다</a:t>
            </a:r>
            <a:r>
              <a:rPr lang="en-US" altLang="ko-KR" sz="1300" dirty="0"/>
              <a:t>. </a:t>
            </a:r>
            <a:r>
              <a:rPr lang="ko-KR" altLang="en-US" sz="1300" dirty="0"/>
              <a:t>마우스는 하루에도 수 </a:t>
            </a:r>
            <a:r>
              <a:rPr lang="ko-KR" altLang="en-US" sz="1300" dirty="0" err="1"/>
              <a:t>천번</a:t>
            </a:r>
            <a:r>
              <a:rPr lang="ko-KR" altLang="en-US" sz="1300" dirty="0"/>
              <a:t> 이상 클릭을 하게 되므로 내구성이 매우 중요하다</a:t>
            </a:r>
            <a:r>
              <a:rPr lang="en-US" altLang="ko-KR" sz="1300" dirty="0"/>
              <a:t>. </a:t>
            </a:r>
            <a:r>
              <a:rPr lang="ko-KR" altLang="en-US" sz="1300" dirty="0"/>
              <a:t>무소음 마우스는 버튼 클릭 시 소음을 잡아주는 스위치 기술과 스위치가 장기간 제 구실을 할 수 있게 하는 내부 디자인</a:t>
            </a:r>
            <a:r>
              <a:rPr lang="en-US" altLang="ko-KR" sz="1300" dirty="0"/>
              <a:t>, </a:t>
            </a:r>
            <a:r>
              <a:rPr lang="ko-KR" altLang="en-US" sz="1300" dirty="0"/>
              <a:t>소재 등 여러가지가 복합적으로 작용해야 제대로 된 무소음 마우스를 만들 수 있다고 한다</a:t>
            </a:r>
            <a:r>
              <a:rPr lang="en-US" altLang="ko-KR" sz="1300" dirty="0"/>
              <a:t>. '</a:t>
            </a:r>
            <a:r>
              <a:rPr lang="ko-KR" altLang="en-US" sz="1300" dirty="0"/>
              <a:t>주신 솔루션</a:t>
            </a:r>
            <a:r>
              <a:rPr lang="en-US" altLang="ko-KR" sz="1300" dirty="0"/>
              <a:t>'</a:t>
            </a:r>
            <a:r>
              <a:rPr lang="ko-KR" altLang="en-US" sz="1300" dirty="0"/>
              <a:t>의 최종 목표는 </a:t>
            </a:r>
            <a:r>
              <a:rPr lang="en-US" altLang="ko-KR" sz="1300" dirty="0"/>
              <a:t>'</a:t>
            </a:r>
            <a:r>
              <a:rPr lang="ko-KR" altLang="en-US" sz="1300" dirty="0"/>
              <a:t>무소음 솔루션</a:t>
            </a:r>
            <a:r>
              <a:rPr lang="en-US" altLang="ko-KR" sz="1300" dirty="0"/>
              <a:t>' </a:t>
            </a:r>
            <a:r>
              <a:rPr lang="ko-KR" altLang="en-US" sz="1300" dirty="0"/>
              <a:t>구축 기업이라고 한다</a:t>
            </a:r>
            <a:r>
              <a:rPr lang="en-US" altLang="ko-KR" sz="1300" dirty="0"/>
              <a:t>. </a:t>
            </a:r>
            <a:r>
              <a:rPr lang="ko-KR" altLang="en-US" sz="1300" dirty="0"/>
              <a:t>사무실이나 가정 등에서 발생하는 소음을 줄이는 솔루션을 구축하는 것이 목표라는 이 기업처럼</a:t>
            </a:r>
            <a:r>
              <a:rPr lang="en-US" altLang="ko-KR" sz="1300" dirty="0"/>
              <a:t>, </a:t>
            </a:r>
            <a:r>
              <a:rPr lang="ko-KR" altLang="en-US" sz="1300" dirty="0"/>
              <a:t>소비자들의 불편한 점을 알아채고 개선하는 기업이야 말로 전략적이면서도 성공 할 수 있는 기업이라고 생각 된다</a:t>
            </a:r>
            <a:r>
              <a:rPr lang="en-US" altLang="ko-KR" sz="1300" dirty="0"/>
              <a:t>. </a:t>
            </a:r>
            <a:r>
              <a:rPr lang="ko-KR" altLang="en-US" sz="1300" dirty="0"/>
              <a:t>그런 만큼 </a:t>
            </a:r>
            <a:r>
              <a:rPr lang="en-US" altLang="ko-KR" sz="1300" dirty="0"/>
              <a:t>‘</a:t>
            </a:r>
            <a:r>
              <a:rPr lang="ko-KR" altLang="en-US" sz="1300" dirty="0"/>
              <a:t>무소음 마우스＇ 시장 내에서는</a:t>
            </a:r>
            <a:r>
              <a:rPr lang="en-US" altLang="ko-KR" sz="1300" dirty="0"/>
              <a:t> ‘</a:t>
            </a:r>
            <a:r>
              <a:rPr lang="ko-KR" altLang="en-US" sz="1300" dirty="0" err="1"/>
              <a:t>제스코</a:t>
            </a:r>
            <a:r>
              <a:rPr lang="ko-KR" altLang="en-US" sz="1300" dirty="0"/>
              <a:t> 무소음 마우스</a:t>
            </a:r>
            <a:r>
              <a:rPr lang="en-US" altLang="ko-KR" sz="1300" dirty="0"/>
              <a:t>’</a:t>
            </a:r>
            <a:r>
              <a:rPr lang="ko-KR" altLang="en-US" sz="1300" dirty="0"/>
              <a:t>가 더 좋다는 반응들이다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315F-6E42-4418-9873-8EF8F33947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07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03188" y="201613"/>
            <a:ext cx="6958013" cy="3914775"/>
          </a:xfrm>
        </p:spPr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6315F-6E42-4418-9873-8EF8F33947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22F335-D903-4009-9719-76171F656217}"/>
              </a:ext>
            </a:extLst>
          </p:cNvPr>
          <p:cNvCxnSpPr/>
          <p:nvPr/>
        </p:nvCxnSpPr>
        <p:spPr>
          <a:xfrm>
            <a:off x="6682089" y="1131187"/>
            <a:ext cx="0" cy="5139034"/>
          </a:xfrm>
          <a:prstGeom prst="line">
            <a:avLst/>
          </a:prstGeom>
          <a:ln w="25400">
            <a:solidFill>
              <a:srgbClr val="D0E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노트 개체 틀 6">
            <a:extLst>
              <a:ext uri="{FF2B5EF4-FFF2-40B4-BE49-F238E27FC236}">
                <a16:creationId xmlns:a16="http://schemas.microsoft.com/office/drawing/2014/main" id="{61BFBE0B-CC6C-4D47-9702-4790039CB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266" y="4116388"/>
            <a:ext cx="5963103" cy="509370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신기한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하지만 외면 받는 마우스들</a:t>
            </a:r>
          </a:p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위의 마우스들을 쭉 보면 매우 신기하고 흥미로움을 유발한다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</a:p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그러나 우리 사회에 대중화 </a:t>
            </a:r>
            <a:r>
              <a:rPr lang="ko-KR" altLang="en-US" sz="1300" dirty="0" err="1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된다거나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가까운 일상에 도입되기에는 아직 부족한 점들이 많다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그렇다면 이러한 기술들이 별다른 호응을 얻지 못하는 이유는 </a:t>
            </a:r>
            <a:r>
              <a:rPr lang="ko-KR" altLang="en-US" sz="1300" dirty="0" err="1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뭘까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?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결정적으로 사용자들의 지속적인 관심을 </a:t>
            </a:r>
            <a:r>
              <a:rPr lang="ko-KR" altLang="en-US" sz="1300" dirty="0" err="1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끌만한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요소가 없다는 것이다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분명 처음 한 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10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분 동안은 흥미를 느낄 수 있는 기술들이지만 일종의 깜짝 쇼를 위한 트릭에 불과하다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특히나 대부분의 사람들의 일상 작업에 별다른 도움을 주지 못한다는 것이 이 마우스들의 태생적 한계점이다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또한 이러한 마우스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가상 현실장갑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포스 피드백 마우스 등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)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는 게임을 즐기는데 있어서 지극히 유용한 도구가 될 수 있다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그러나 일반 컴퓨터 시장에서는 냉담한 반응을 얻을 가능성이 매우 높다는 생각이 든다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'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뇌파 마우스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'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로 예를 들자면 일부 소수 사람들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장애인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)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에게는 희망적 도구가 되지만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머리와 목의 움직임에 따라 화면이 움직인다는 것은 결국 시선의 움직임에 따라 마우스 커서가 움직인다는 뜻이다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이렇게 되면 사용자의 시선은 항상 모니터 앞에 고정돼 있어야 한다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혹시라도 전화벨 소리 때문에 시선을 뒤로 돌리거나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목이 피곤해 고개를 뒤로 젖히게 되면 다시 작업하기 매우 귀찮아 질 것 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만일 이 마우스로 일반 사무 작업을 한다면 사람 몸에 굉장한 스트레스를 줄 수 밖에 없다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보통 이러한 마우스들이 게임용으로 어떨지 모르겠으나 이런 종류의 마우스들은 일반적인 작업 환경에 매우 적절하지 못한 것 같다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'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가상현실 장갑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'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역시 마찬가지이다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실제 작업환경에서는 거의 쓸모가 없는 편이다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 장갑 마우스를 이용하려면 손을 항상 공중에 놓고 스크린 상의 내용물을 가상으로 조작해야 하는데 이렇게 되면 수분 만에 팔에 피로를 느끼기 마련이다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굉장한 물리적 피로가 따를 것이다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위의 소개한 마우스들은 지금 당장은 이렇게 제한된 용도로만 사용되야 하는 형편이다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</a:p>
          <a:p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735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03188" y="201613"/>
            <a:ext cx="6958013" cy="3914775"/>
          </a:xfrm>
        </p:spPr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6315F-6E42-4418-9873-8EF8F33947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22F335-D903-4009-9719-76171F656217}"/>
              </a:ext>
            </a:extLst>
          </p:cNvPr>
          <p:cNvCxnSpPr/>
          <p:nvPr/>
        </p:nvCxnSpPr>
        <p:spPr>
          <a:xfrm>
            <a:off x="6682089" y="1131187"/>
            <a:ext cx="0" cy="5139034"/>
          </a:xfrm>
          <a:prstGeom prst="line">
            <a:avLst/>
          </a:prstGeom>
          <a:ln w="25400">
            <a:solidFill>
              <a:srgbClr val="D0E2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노트 개체 틀 6">
            <a:extLst>
              <a:ext uri="{FF2B5EF4-FFF2-40B4-BE49-F238E27FC236}">
                <a16:creationId xmlns:a16="http://schemas.microsoft.com/office/drawing/2014/main" id="{61BFBE0B-CC6C-4D47-9702-4790039CB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266" y="4116388"/>
            <a:ext cx="5963103" cy="509370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신기한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하지만 외면 받는 마우스들</a:t>
            </a:r>
          </a:p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위의 마우스들을 쭉 보면 매우 신기하고 흥미로움을 유발한다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</a:p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그러나 우리 사회에 대중화 </a:t>
            </a:r>
            <a:r>
              <a:rPr lang="ko-KR" altLang="en-US" sz="1300" dirty="0" err="1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된다거나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가까운 일상에 도입되기에는 아직 부족한 점들이 많다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그렇다면 이러한 기술들이 별다른 호응을 얻지 못하는 이유는 </a:t>
            </a:r>
            <a:r>
              <a:rPr lang="ko-KR" altLang="en-US" sz="1300" dirty="0" err="1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뭘까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?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결정적으로 사용자들의 지속적인 관심을 </a:t>
            </a:r>
            <a:r>
              <a:rPr lang="ko-KR" altLang="en-US" sz="1300" dirty="0" err="1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끌만한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요소가 없다는 것이다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분명 처음 한 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10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분 동안은 흥미를 느낄 수 있는 기술들이지만 일종의 깜짝 쇼를 위한 트릭에 불과하다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특히나 대부분의 사람들의 일상 작업에 별다른 도움을 주지 못한다는 것이 이 마우스들의 태생적 한계점이다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또한 이러한 마우스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가상 현실장갑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포스 피드백 마우스 등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)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는 게임을 즐기는데 있어서 지극히 유용한 도구가 될 수 있다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그러나 일반 컴퓨터 시장에서는 냉담한 반응을 얻을 가능성이 매우 높다는 생각이 든다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'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뇌파 마우스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'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로 예를 들자면 일부 소수 사람들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(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장애인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)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에게는 희망적 도구가 되지만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머리와 목의 움직임에 따라 화면이 움직인다는 것은 결국 시선의 움직임에 따라 마우스 커서가 움직인다는 뜻이다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이렇게 되면 사용자의 시선은 항상 모니터 앞에 고정돼 있어야 한다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혹시라도 전화벨 소리 때문에 시선을 뒤로 돌리거나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,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목이 피곤해 고개를 뒤로 젖히게 되면 다시 작업하기 매우 귀찮아 질 것 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만일 이 마우스로 일반 사무 작업을 한다면 사람 몸에 굉장한 스트레스를 줄 수 밖에 없다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보통 이러한 마우스들이 게임용으로 어떨지 모르겠으나 이런 종류의 마우스들은 일반적인 작업 환경에 매우 적절하지 못한 것 같다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'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가상현실 장갑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'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역시 마찬가지이다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실제 작업환경에서는 거의 쓸모가 없는 편이다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이 장갑 마우스를 이용하려면 손을 항상 공중에 놓고 스크린 상의 내용물을 가상으로 조작해야 하는데 이렇게 되면 수분 만에 팔에 피로를 느끼기 마련이다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굉장한 물리적 피로가 따를 것이다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위의 소개한 마우스들은 지금 당장은 이렇게 제한된 용도로만 사용되야 하는 형편이다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.</a:t>
            </a:r>
          </a:p>
          <a:p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21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6315F-6E42-4418-9873-8EF8F33947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9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8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9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42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4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5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66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21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159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4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0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75BD6-8C4A-49B0-86EB-0DDD8D46C0C3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86B3D-1D9E-42E2-B2D4-68658B14FF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3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B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 10"/>
          <p:cNvSpPr/>
          <p:nvPr/>
        </p:nvSpPr>
        <p:spPr>
          <a:xfrm flipV="1">
            <a:off x="0" y="0"/>
            <a:ext cx="9377765" cy="6858000"/>
          </a:xfrm>
          <a:custGeom>
            <a:avLst/>
            <a:gdLst>
              <a:gd name="connsiteX0" fmla="*/ 0 w 9377765"/>
              <a:gd name="connsiteY0" fmla="*/ 6858000 h 6858000"/>
              <a:gd name="connsiteX1" fmla="*/ 2609850 w 9377765"/>
              <a:gd name="connsiteY1" fmla="*/ 6858000 h 6858000"/>
              <a:gd name="connsiteX2" fmla="*/ 9377765 w 9377765"/>
              <a:gd name="connsiteY2" fmla="*/ 6858000 h 6858000"/>
              <a:gd name="connsiteX3" fmla="*/ 2609850 w 9377765"/>
              <a:gd name="connsiteY3" fmla="*/ 0 h 6858000"/>
              <a:gd name="connsiteX4" fmla="*/ 0 w 93777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77765" h="6858000">
                <a:moveTo>
                  <a:pt x="0" y="6858000"/>
                </a:moveTo>
                <a:lnTo>
                  <a:pt x="2609850" y="6858000"/>
                </a:lnTo>
                <a:lnTo>
                  <a:pt x="9377765" y="6858000"/>
                </a:lnTo>
                <a:lnTo>
                  <a:pt x="2609850" y="0"/>
                </a:lnTo>
                <a:lnTo>
                  <a:pt x="0" y="0"/>
                </a:lnTo>
                <a:close/>
              </a:path>
            </a:pathLst>
          </a:custGeom>
          <a:solidFill>
            <a:srgbClr val="8C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-209550" y="-228600"/>
            <a:ext cx="1085850" cy="1104900"/>
          </a:xfrm>
          <a:prstGeom prst="line">
            <a:avLst/>
          </a:prstGeom>
          <a:noFill/>
          <a:ln w="508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3057525" y="2501081"/>
            <a:ext cx="1085850" cy="1104900"/>
          </a:xfrm>
          <a:prstGeom prst="line">
            <a:avLst/>
          </a:prstGeom>
          <a:noFill/>
          <a:ln w="50800" cap="rnd">
            <a:solidFill>
              <a:srgbClr val="81A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0" y="5753100"/>
            <a:ext cx="1085850" cy="1104900"/>
          </a:xfrm>
          <a:prstGeom prst="line">
            <a:avLst/>
          </a:prstGeom>
          <a:noFill/>
          <a:ln w="50800" cap="rnd">
            <a:solidFill>
              <a:srgbClr val="81A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4"/>
          <p:cNvSpPr/>
          <p:nvPr/>
        </p:nvSpPr>
        <p:spPr>
          <a:xfrm>
            <a:off x="4143375" y="1276965"/>
            <a:ext cx="3905250" cy="348615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10134600" y="-76200"/>
            <a:ext cx="1085850" cy="1104900"/>
          </a:xfrm>
          <a:prstGeom prst="line">
            <a:avLst/>
          </a:prstGeom>
          <a:noFill/>
          <a:ln w="508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834840" y="3714750"/>
            <a:ext cx="1842685" cy="2038350"/>
          </a:xfrm>
          <a:prstGeom prst="line">
            <a:avLst/>
          </a:prstGeom>
          <a:noFill/>
          <a:ln w="50800" cap="rnd">
            <a:solidFill>
              <a:srgbClr val="81A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1214612" y="5981700"/>
            <a:ext cx="1085850" cy="1104900"/>
          </a:xfrm>
          <a:prstGeom prst="line">
            <a:avLst/>
          </a:prstGeom>
          <a:noFill/>
          <a:ln w="508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/>
          <p:cNvSpPr txBox="1"/>
          <p:nvPr/>
        </p:nvSpPr>
        <p:spPr>
          <a:xfrm>
            <a:off x="4931761" y="5106291"/>
            <a:ext cx="2156360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2014180002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게임공학과</a:t>
            </a:r>
            <a:endParaRPr lang="en-US" altLang="ko-KR" sz="2800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권대현</a:t>
            </a:r>
            <a:endParaRPr lang="en-US" altLang="ko-KR" sz="2800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7093" y="2085582"/>
            <a:ext cx="3562194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S m a s h</a:t>
            </a:r>
            <a:endParaRPr lang="ko-KR" altLang="en-US" sz="4800" spc="600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7469" y="3208513"/>
            <a:ext cx="336181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Building</a:t>
            </a:r>
            <a:r>
              <a:rPr lang="ko-KR" altLang="en-US" sz="4800" spc="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</a:t>
            </a:r>
            <a:endParaRPr lang="en-US" altLang="ko-KR" sz="4800" spc="600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BF5B7B-47A4-4210-B236-F8CFE4DAD820}"/>
              </a:ext>
            </a:extLst>
          </p:cNvPr>
          <p:cNvSpPr txBox="1"/>
          <p:nvPr/>
        </p:nvSpPr>
        <p:spPr>
          <a:xfrm>
            <a:off x="2091007" y="164395"/>
            <a:ext cx="7665175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2D Game Programing</a:t>
            </a:r>
            <a:endParaRPr lang="ko-KR" altLang="en-US" sz="4800" spc="600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98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 flipH="1">
            <a:off x="-339879" y="2257963"/>
            <a:ext cx="1085850" cy="1104900"/>
          </a:xfrm>
          <a:prstGeom prst="line">
            <a:avLst/>
          </a:prstGeom>
          <a:noFill/>
          <a:ln w="50800" cap="rnd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6547877" y="1897505"/>
            <a:ext cx="1842685" cy="2038350"/>
          </a:xfrm>
          <a:prstGeom prst="line">
            <a:avLst/>
          </a:prstGeom>
          <a:noFill/>
          <a:ln w="50800" cap="rnd">
            <a:solidFill>
              <a:srgbClr val="CCD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10039141" y="4467169"/>
            <a:ext cx="1842685" cy="2038350"/>
          </a:xfrm>
          <a:prstGeom prst="line">
            <a:avLst/>
          </a:prstGeom>
          <a:noFill/>
          <a:ln w="50800" cap="rnd">
            <a:solidFill>
              <a:srgbClr val="CCD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/>
          <p:cNvSpPr txBox="1"/>
          <p:nvPr/>
        </p:nvSpPr>
        <p:spPr>
          <a:xfrm>
            <a:off x="1517500" y="678510"/>
            <a:ext cx="3022238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DAB38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TABLE    OF</a:t>
            </a:r>
          </a:p>
          <a:p>
            <a:r>
              <a:rPr lang="en-US" altLang="ko-KR" sz="3600" dirty="0">
                <a:solidFill>
                  <a:srgbClr val="DAB38A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CONTENTS</a:t>
            </a:r>
            <a:endParaRPr lang="ko-KR" altLang="en-US" sz="3600" dirty="0">
              <a:solidFill>
                <a:srgbClr val="DAB38A"/>
              </a:solidFill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E88545-7832-4922-8DC9-E62F3E630DE0}"/>
              </a:ext>
            </a:extLst>
          </p:cNvPr>
          <p:cNvGrpSpPr/>
          <p:nvPr/>
        </p:nvGrpSpPr>
        <p:grpSpPr>
          <a:xfrm>
            <a:off x="286889" y="2512364"/>
            <a:ext cx="11453238" cy="3450691"/>
            <a:chOff x="307502" y="1636875"/>
            <a:chExt cx="14858297" cy="473383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B3790B3-9E85-4B17-9E32-66312EB7B558}"/>
                </a:ext>
              </a:extLst>
            </p:cNvPr>
            <p:cNvGrpSpPr/>
            <p:nvPr/>
          </p:nvGrpSpPr>
          <p:grpSpPr>
            <a:xfrm>
              <a:off x="307502" y="2984035"/>
              <a:ext cx="2105043" cy="2105043"/>
              <a:chOff x="307502" y="2984035"/>
              <a:chExt cx="2105043" cy="2105043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307502" y="2984035"/>
                <a:ext cx="2105043" cy="2105043"/>
              </a:xfrm>
              <a:prstGeom prst="ellipse">
                <a:avLst/>
              </a:prstGeom>
              <a:solidFill>
                <a:srgbClr val="F28E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07502" y="3259381"/>
                <a:ext cx="628698" cy="1200329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200" dirty="0">
                    <a:solidFill>
                      <a:srgbClr val="E9F1DF"/>
                    </a:solidFill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1</a:t>
                </a:r>
                <a:endParaRPr lang="ko-KR" altLang="en-US" sz="7200" dirty="0">
                  <a:solidFill>
                    <a:srgbClr val="E9F1DF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69123" y="3859545"/>
                <a:ext cx="1300356" cy="400110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게임 컨셉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3430726-058B-4887-89F7-9AC11F3B0EA7}"/>
                </a:ext>
              </a:extLst>
            </p:cNvPr>
            <p:cNvGrpSpPr/>
            <p:nvPr/>
          </p:nvGrpSpPr>
          <p:grpSpPr>
            <a:xfrm>
              <a:off x="3086676" y="2729605"/>
              <a:ext cx="2700615" cy="2666280"/>
              <a:chOff x="3086676" y="2729605"/>
              <a:chExt cx="2700615" cy="2666280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3121011" y="2729605"/>
                <a:ext cx="2666280" cy="2666280"/>
              </a:xfrm>
              <a:prstGeom prst="ellipse">
                <a:avLst/>
              </a:prstGeom>
              <a:solidFill>
                <a:srgbClr val="F9DF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086676" y="3133740"/>
                <a:ext cx="760144" cy="1200329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200" dirty="0">
                    <a:solidFill>
                      <a:srgbClr val="E9F1DF"/>
                    </a:solidFill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2</a:t>
                </a:r>
                <a:endParaRPr lang="ko-KR" altLang="en-US" sz="7200" dirty="0">
                  <a:solidFill>
                    <a:srgbClr val="E9F1DF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64351" y="3780712"/>
                <a:ext cx="1686953" cy="548892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solidFill>
                      <a:schemeClr val="bg2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개발 범위</a:t>
                </a:r>
                <a:endPara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4F2095B-7B73-4322-8CF3-1B2D8AAE70D9}"/>
                </a:ext>
              </a:extLst>
            </p:cNvPr>
            <p:cNvGrpSpPr/>
            <p:nvPr/>
          </p:nvGrpSpPr>
          <p:grpSpPr>
            <a:xfrm>
              <a:off x="6417129" y="2316507"/>
              <a:ext cx="3381987" cy="3374572"/>
              <a:chOff x="6417129" y="2316507"/>
              <a:chExt cx="3381987" cy="337457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6424544" y="2316507"/>
                <a:ext cx="3374572" cy="3374572"/>
              </a:xfrm>
              <a:prstGeom prst="ellipse">
                <a:avLst/>
              </a:prstGeom>
              <a:solidFill>
                <a:srgbClr val="ACC4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417129" y="3018651"/>
                <a:ext cx="784189" cy="1200329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200" dirty="0">
                    <a:solidFill>
                      <a:srgbClr val="E9F1DF"/>
                    </a:solidFill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3</a:t>
                </a:r>
                <a:endParaRPr lang="ko-KR" altLang="en-US" sz="7200" dirty="0">
                  <a:solidFill>
                    <a:srgbClr val="E9F1DF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226797" y="3682464"/>
                <a:ext cx="1686953" cy="548891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개발 상황</a:t>
                </a:r>
                <a:endPara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E3046FA-2C0C-48B4-8417-7E03C0EBCCD4}"/>
                </a:ext>
              </a:extLst>
            </p:cNvPr>
            <p:cNvGrpSpPr/>
            <p:nvPr/>
          </p:nvGrpSpPr>
          <p:grpSpPr>
            <a:xfrm>
              <a:off x="10396446" y="1636875"/>
              <a:ext cx="4769353" cy="4733836"/>
              <a:chOff x="10396446" y="1636875"/>
              <a:chExt cx="4769353" cy="4733836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10431963" y="1636875"/>
                <a:ext cx="4733836" cy="4733836"/>
              </a:xfrm>
              <a:prstGeom prst="ellipse">
                <a:avLst/>
              </a:prstGeom>
              <a:solidFill>
                <a:srgbClr val="9CBE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396446" y="2862416"/>
                <a:ext cx="760144" cy="1200329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200" dirty="0">
                    <a:solidFill>
                      <a:srgbClr val="E9F1DF"/>
                    </a:solidFill>
                    <a:latin typeface="210 콤퓨타세탁 B" panose="02020603020101020101" pitchFamily="18" charset="-127"/>
                    <a:ea typeface="210 콤퓨타세탁 B" panose="02020603020101020101" pitchFamily="18" charset="-127"/>
                  </a:rPr>
                  <a:t>4</a:t>
                </a:r>
                <a:endParaRPr lang="ko-KR" altLang="en-US" sz="7200" dirty="0">
                  <a:solidFill>
                    <a:srgbClr val="E9F1DF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335564" y="3533615"/>
                <a:ext cx="3267432" cy="97111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err="1">
                    <a:solidFill>
                      <a:schemeClr val="bg2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Github</a:t>
                </a:r>
                <a:r>
                  <a:rPr lang="en-US" altLang="ko-KR" sz="2000" dirty="0">
                    <a:solidFill>
                      <a:schemeClr val="bg2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 </a:t>
                </a:r>
                <a:r>
                  <a:rPr lang="ko-KR" altLang="en-US" sz="2000" dirty="0" err="1">
                    <a:solidFill>
                      <a:schemeClr val="bg2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커밋</a:t>
                </a:r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 통계 및</a:t>
                </a:r>
                <a:endPara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210 콤퓨타세탁 L" panose="02020603020101020101" pitchFamily="18" charset="-127"/>
                  <a:ea typeface="210 콤퓨타세탁 L" panose="02020603020101020101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210 콤퓨타세탁 L" panose="02020603020101020101" pitchFamily="18" charset="-127"/>
                    <a:ea typeface="210 콤퓨타세탁 L" panose="02020603020101020101" pitchFamily="18" charset="-127"/>
                  </a:rPr>
                  <a:t>게임 실행 영상</a:t>
                </a: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1310075" y="412870"/>
            <a:ext cx="3319982" cy="1637997"/>
          </a:xfrm>
          <a:prstGeom prst="rect">
            <a:avLst/>
          </a:prstGeom>
          <a:noFill/>
          <a:ln w="63500">
            <a:solidFill>
              <a:srgbClr val="DAB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936200" y="5714043"/>
            <a:ext cx="1842685" cy="2038350"/>
          </a:xfrm>
          <a:prstGeom prst="line">
            <a:avLst/>
          </a:prstGeom>
          <a:noFill/>
          <a:ln w="50800" cap="rnd">
            <a:solidFill>
              <a:srgbClr val="CCD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197202" y="-129153"/>
            <a:ext cx="1085850" cy="1104900"/>
          </a:xfrm>
          <a:prstGeom prst="line">
            <a:avLst/>
          </a:prstGeom>
          <a:noFill/>
          <a:ln w="50800" cap="rnd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3357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074704" cy="6858000"/>
          </a:xfrm>
          <a:prstGeom prst="rect">
            <a:avLst/>
          </a:prstGeom>
          <a:solidFill>
            <a:srgbClr val="CC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060450" y="0"/>
            <a:ext cx="0" cy="6858000"/>
          </a:xfrm>
          <a:prstGeom prst="line">
            <a:avLst/>
          </a:prstGeom>
          <a:ln w="50800">
            <a:solidFill>
              <a:srgbClr val="F28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564826" y="394719"/>
            <a:ext cx="991248" cy="995759"/>
            <a:chOff x="365568" y="410840"/>
            <a:chExt cx="1194121" cy="1199556"/>
          </a:xfrm>
        </p:grpSpPr>
        <p:sp>
          <p:nvSpPr>
            <p:cNvPr id="17" name="타원 16"/>
            <p:cNvSpPr/>
            <p:nvPr/>
          </p:nvSpPr>
          <p:spPr>
            <a:xfrm>
              <a:off x="419391" y="410840"/>
              <a:ext cx="1140298" cy="1140298"/>
            </a:xfrm>
            <a:prstGeom prst="ellipse">
              <a:avLst/>
            </a:prstGeom>
            <a:solidFill>
              <a:srgbClr val="F28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5568" y="498093"/>
              <a:ext cx="389874" cy="111230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E9F1DF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1</a:t>
              </a:r>
              <a:endParaRPr lang="ko-KR" altLang="en-US" sz="5400" dirty="0">
                <a:solidFill>
                  <a:srgbClr val="E9F1DF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51862" y="650324"/>
            <a:ext cx="304533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게임 컨셉</a:t>
            </a:r>
          </a:p>
        </p:txBody>
      </p:sp>
      <p:cxnSp>
        <p:nvCxnSpPr>
          <p:cNvPr id="95" name="직선 연결선 94"/>
          <p:cNvCxnSpPr/>
          <p:nvPr/>
        </p:nvCxnSpPr>
        <p:spPr>
          <a:xfrm>
            <a:off x="11603581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0336845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0401788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네 번째 목차</a:t>
            </a:r>
          </a:p>
        </p:txBody>
      </p:sp>
      <p:cxnSp>
        <p:nvCxnSpPr>
          <p:cNvPr id="100" name="직선 연결선 99"/>
          <p:cNvCxnSpPr/>
          <p:nvPr/>
        </p:nvCxnSpPr>
        <p:spPr>
          <a:xfrm>
            <a:off x="9070109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135052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세 번째 목차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867562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두 번째 목차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7821870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619323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F28E83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첫 번째 목차</a:t>
            </a:r>
          </a:p>
        </p:txBody>
      </p:sp>
      <p:cxnSp>
        <p:nvCxnSpPr>
          <p:cNvPr id="105" name="직선 연결선 104"/>
          <p:cNvCxnSpPr/>
          <p:nvPr/>
        </p:nvCxnSpPr>
        <p:spPr>
          <a:xfrm>
            <a:off x="6573631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502E5CD-D4D0-4477-85B3-270E658BCBEF}"/>
              </a:ext>
            </a:extLst>
          </p:cNvPr>
          <p:cNvSpPr txBox="1"/>
          <p:nvPr/>
        </p:nvSpPr>
        <p:spPr>
          <a:xfrm>
            <a:off x="7355809" y="2721114"/>
            <a:ext cx="485741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◈게임 장르</a:t>
            </a:r>
            <a:r>
              <a:rPr lang="en-US" altLang="ko-KR" sz="2000" spc="6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Single Action</a:t>
            </a:r>
          </a:p>
          <a:p>
            <a:pPr algn="ctr"/>
            <a:r>
              <a:rPr lang="en-US" altLang="ko-KR" sz="2000" spc="6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   Game </a:t>
            </a:r>
            <a:endParaRPr lang="ko-KR" altLang="en-US" sz="2000" spc="6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A869286-ABE0-4DD6-A874-F5E7F9D134AC}"/>
              </a:ext>
            </a:extLst>
          </p:cNvPr>
          <p:cNvSpPr txBox="1"/>
          <p:nvPr/>
        </p:nvSpPr>
        <p:spPr>
          <a:xfrm>
            <a:off x="7360528" y="3863208"/>
            <a:ext cx="4685898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◈</a:t>
            </a:r>
            <a:r>
              <a:rPr lang="ko-KR" altLang="en-US" sz="2000" spc="600" dirty="0" err="1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게임명</a:t>
            </a:r>
            <a:r>
              <a:rPr lang="en-US" altLang="ko-KR" sz="2000" spc="6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: Smash Building</a:t>
            </a:r>
            <a:endParaRPr lang="ko-KR" altLang="en-US" sz="2000" spc="6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5B29A36-A023-4199-8942-FE7E51E72317}"/>
              </a:ext>
            </a:extLst>
          </p:cNvPr>
          <p:cNvSpPr txBox="1"/>
          <p:nvPr/>
        </p:nvSpPr>
        <p:spPr>
          <a:xfrm>
            <a:off x="7360528" y="4886261"/>
            <a:ext cx="468589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◈하늘에서 떨어지는 건물을 </a:t>
            </a:r>
            <a:endParaRPr lang="en-US" altLang="ko-KR" sz="2000" spc="600" dirty="0"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  <a:p>
            <a:pPr algn="ctr"/>
            <a:r>
              <a:rPr lang="ko-KR" altLang="en-US" sz="2000" spc="600" dirty="0"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  계속해서 부숴야 하는 게임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71BE65-3584-4033-ADAB-19DE00AE1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16" y="1736007"/>
            <a:ext cx="6025563" cy="48693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FE9B7E2-2C61-4750-8989-D35F084D3032}"/>
              </a:ext>
            </a:extLst>
          </p:cNvPr>
          <p:cNvSpPr txBox="1"/>
          <p:nvPr/>
        </p:nvSpPr>
        <p:spPr>
          <a:xfrm>
            <a:off x="1299551" y="1169475"/>
            <a:ext cx="4195380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600" dirty="0">
                <a:solidFill>
                  <a:srgbClr val="C0000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부셔야 산다</a:t>
            </a:r>
            <a:r>
              <a:rPr lang="en-US" altLang="ko-KR" sz="4800" spc="600" dirty="0">
                <a:solidFill>
                  <a:srgbClr val="C00000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!</a:t>
            </a:r>
            <a:endParaRPr lang="ko-KR" altLang="en-US" sz="4800" spc="600" dirty="0">
              <a:solidFill>
                <a:srgbClr val="C00000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34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0" y="0"/>
            <a:ext cx="1074704" cy="6858000"/>
          </a:xfrm>
          <a:prstGeom prst="rect">
            <a:avLst/>
          </a:prstGeom>
          <a:solidFill>
            <a:srgbClr val="CC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연결선 134"/>
          <p:cNvCxnSpPr/>
          <p:nvPr/>
        </p:nvCxnSpPr>
        <p:spPr>
          <a:xfrm>
            <a:off x="1060450" y="0"/>
            <a:ext cx="0" cy="6858000"/>
          </a:xfrm>
          <a:prstGeom prst="line">
            <a:avLst/>
          </a:prstGeom>
          <a:ln w="50800">
            <a:solidFill>
              <a:srgbClr val="F9DF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/>
          <p:cNvGrpSpPr/>
          <p:nvPr/>
        </p:nvGrpSpPr>
        <p:grpSpPr>
          <a:xfrm>
            <a:off x="564826" y="394719"/>
            <a:ext cx="991249" cy="995760"/>
            <a:chOff x="365567" y="410840"/>
            <a:chExt cx="1194122" cy="1199558"/>
          </a:xfrm>
        </p:grpSpPr>
        <p:sp>
          <p:nvSpPr>
            <p:cNvPr id="137" name="타원 136"/>
            <p:cNvSpPr/>
            <p:nvPr/>
          </p:nvSpPr>
          <p:spPr>
            <a:xfrm>
              <a:off x="419391" y="410840"/>
              <a:ext cx="1140298" cy="1140298"/>
            </a:xfrm>
            <a:prstGeom prst="ellipse">
              <a:avLst/>
            </a:prstGeom>
            <a:solidFill>
              <a:srgbClr val="F9D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65567" y="498093"/>
              <a:ext cx="389874" cy="111230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E9F1DF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2</a:t>
              </a:r>
              <a:endParaRPr lang="ko-KR" altLang="en-US" sz="5400" dirty="0">
                <a:solidFill>
                  <a:srgbClr val="E9F1DF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51862" y="650324"/>
            <a:ext cx="130035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범위</a:t>
            </a:r>
          </a:p>
        </p:txBody>
      </p:sp>
      <p:cxnSp>
        <p:nvCxnSpPr>
          <p:cNvPr id="143" name="직선 연결선 142"/>
          <p:cNvCxnSpPr/>
          <p:nvPr/>
        </p:nvCxnSpPr>
        <p:spPr>
          <a:xfrm>
            <a:off x="11603581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10336845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0401788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네 번째 목차</a:t>
            </a:r>
          </a:p>
        </p:txBody>
      </p:sp>
      <p:cxnSp>
        <p:nvCxnSpPr>
          <p:cNvPr id="146" name="직선 연결선 145"/>
          <p:cNvCxnSpPr/>
          <p:nvPr/>
        </p:nvCxnSpPr>
        <p:spPr>
          <a:xfrm>
            <a:off x="9070109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9135052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세 번째 목차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867562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E6B70C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두 번째 목차</a:t>
            </a:r>
          </a:p>
        </p:txBody>
      </p:sp>
      <p:cxnSp>
        <p:nvCxnSpPr>
          <p:cNvPr id="149" name="직선 연결선 148"/>
          <p:cNvCxnSpPr/>
          <p:nvPr/>
        </p:nvCxnSpPr>
        <p:spPr>
          <a:xfrm>
            <a:off x="7821870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619323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첫 번째 목차</a:t>
            </a:r>
          </a:p>
        </p:txBody>
      </p:sp>
      <p:cxnSp>
        <p:nvCxnSpPr>
          <p:cNvPr id="151" name="직선 연결선 150"/>
          <p:cNvCxnSpPr/>
          <p:nvPr/>
        </p:nvCxnSpPr>
        <p:spPr>
          <a:xfrm>
            <a:off x="6573631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034F7F55-F099-4F49-9859-25E7D0F03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034796"/>
              </p:ext>
            </p:extLst>
          </p:nvPr>
        </p:nvGraphicFramePr>
        <p:xfrm>
          <a:off x="5795264" y="4826770"/>
          <a:ext cx="4464050" cy="1449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0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24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화면 구성</a:t>
                      </a:r>
                    </a:p>
                  </a:txBody>
                  <a:tcPr marL="91436" marR="91436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1445" marR="91445" marT="45728" marB="4572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시작화면</a:t>
                      </a:r>
                    </a:p>
                  </a:txBody>
                  <a:tcPr marL="91436" marR="91436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게임화면</a:t>
                      </a:r>
                    </a:p>
                  </a:txBody>
                  <a:tcPr marL="91436" marR="91436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FF0000"/>
                          </a:solidFill>
                          <a:ea typeface="210 콤퓨타세탁 L" panose="02020603020101020101"/>
                        </a:rPr>
                        <a:t>UI</a:t>
                      </a:r>
                      <a:endParaRPr lang="ko-KR" altLang="en-US" sz="1800" dirty="0">
                        <a:solidFill>
                          <a:srgbClr val="FF0000"/>
                        </a:solidFill>
                        <a:ea typeface="210 콤퓨타세탁 L" panose="02020603020101020101"/>
                      </a:endParaRPr>
                    </a:p>
                  </a:txBody>
                  <a:tcPr marL="91436" marR="91436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화면전환</a:t>
                      </a:r>
                    </a:p>
                  </a:txBody>
                  <a:tcPr marL="91436" marR="91436" marT="45728" marB="45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L="91436" marR="91436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L="91436" marR="91436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FF0000"/>
                          </a:solidFill>
                          <a:ea typeface="210 콤퓨타세탁 L" panose="02020603020101020101"/>
                        </a:rPr>
                        <a:t>X</a:t>
                      </a:r>
                      <a:endParaRPr lang="ko-KR" altLang="en-US" sz="1800" dirty="0">
                        <a:solidFill>
                          <a:srgbClr val="FF0000"/>
                        </a:solidFill>
                        <a:ea typeface="210 콤퓨타세탁 L" panose="02020603020101020101"/>
                      </a:endParaRPr>
                    </a:p>
                  </a:txBody>
                  <a:tcPr marL="91436" marR="91436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solidFill>
                          <a:srgbClr val="FF0000"/>
                        </a:solidFill>
                        <a:ea typeface="210 콤퓨타세탁 L" panose="02020603020101020101"/>
                      </a:endParaRPr>
                    </a:p>
                  </a:txBody>
                  <a:tcPr marL="91436" marR="91436" marT="45728" marB="45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897BA1CE-BC43-45D7-8809-7D6D71EBF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66038"/>
              </p:ext>
            </p:extLst>
          </p:nvPr>
        </p:nvGraphicFramePr>
        <p:xfrm>
          <a:off x="8243189" y="3171008"/>
          <a:ext cx="2016125" cy="131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5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게임 스테이지</a:t>
                      </a:r>
                    </a:p>
                  </a:txBody>
                  <a:tcPr marL="91436" marR="91436" marT="45707" marB="457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  <a:ea typeface="210 콤퓨타세탁 L" panose="02020603020101020101"/>
                        </a:rPr>
                        <a:t>난이도 설정</a:t>
                      </a:r>
                    </a:p>
                  </a:txBody>
                  <a:tcPr marL="91436" marR="91436" marT="45707" marB="457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X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L="91436" marR="91436" marT="45707" marB="457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692663E-2C25-4F7E-88D5-E4996B618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302686"/>
              </p:ext>
            </p:extLst>
          </p:nvPr>
        </p:nvGraphicFramePr>
        <p:xfrm>
          <a:off x="5650804" y="1050434"/>
          <a:ext cx="4608510" cy="1871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1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1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8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게임 애니메이션</a:t>
                      </a:r>
                    </a:p>
                  </a:txBody>
                  <a:tcPr marT="45730" marB="4573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T="45730" marB="4573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공격</a:t>
                      </a:r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ea typeface="210 콤퓨타세탁 L" panose="02020603020101020101"/>
                        </a:rPr>
                        <a:t>필살기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방어기</a:t>
                      </a:r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ea typeface="210 콤퓨타세탁 L" panose="02020603020101020101"/>
                        </a:rPr>
                        <a:t>건물 </a:t>
                      </a:r>
                      <a:endParaRPr lang="en-US" altLang="ko-KR" sz="1800" dirty="0">
                        <a:ea typeface="210 콤퓨타세탁 L" panose="02020603020101020101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ea typeface="210 콤퓨타세탁 L" panose="02020603020101020101"/>
                        </a:rPr>
                        <a:t>잔해 </a:t>
                      </a:r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ea typeface="210 콤퓨타세탁 L" panose="02020603020101020101"/>
                        </a:rPr>
                        <a:t>점프</a:t>
                      </a:r>
                    </a:p>
                  </a:txBody>
                  <a:tcPr marT="45730" marB="4573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▲</a:t>
                      </a:r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T="45730" marB="4573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38E5D2A-D8BA-44AB-9EA1-600A6E361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73494"/>
              </p:ext>
            </p:extLst>
          </p:nvPr>
        </p:nvGraphicFramePr>
        <p:xfrm>
          <a:off x="1763014" y="1297758"/>
          <a:ext cx="3384550" cy="1449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모델링</a:t>
                      </a:r>
                    </a:p>
                  </a:txBody>
                  <a:tcPr marL="91445" marR="91445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캐릭터</a:t>
                      </a:r>
                    </a:p>
                  </a:txBody>
                  <a:tcPr marL="91445" marR="91445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건물</a:t>
                      </a:r>
                    </a:p>
                  </a:txBody>
                  <a:tcPr marL="91445" marR="91445" marT="45728" marB="45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L="91445" marR="91445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L="91445" marR="91445" marT="45728" marB="45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94198E8E-D7D0-434C-AD06-57696B00E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461723"/>
              </p:ext>
            </p:extLst>
          </p:nvPr>
        </p:nvGraphicFramePr>
        <p:xfrm>
          <a:off x="1763014" y="2953520"/>
          <a:ext cx="3384549" cy="154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2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5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물리</a:t>
                      </a:r>
                      <a:r>
                        <a:rPr lang="en-US" altLang="ko-KR" sz="1800" dirty="0">
                          <a:ea typeface="210 콤퓨타세탁 L" panose="02020603020101020101"/>
                        </a:rPr>
                        <a:t>/</a:t>
                      </a:r>
                      <a:r>
                        <a:rPr lang="ko-KR" altLang="en-US" sz="1800" dirty="0">
                          <a:ea typeface="210 콤퓨타세탁 L" panose="02020603020101020101"/>
                        </a:rPr>
                        <a:t>수학</a:t>
                      </a:r>
                    </a:p>
                  </a:txBody>
                  <a:tcPr marL="91445" marR="91445" marT="45731" marB="4573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1445" marR="91445" marT="45728" marB="4572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충돌체크</a:t>
                      </a:r>
                    </a:p>
                  </a:txBody>
                  <a:tcPr marL="91445" marR="91445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데미지 처리</a:t>
                      </a:r>
                    </a:p>
                  </a:txBody>
                  <a:tcPr marL="91445" marR="91445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중력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가속도</a:t>
                      </a:r>
                    </a:p>
                  </a:txBody>
                  <a:tcPr marL="91445" marR="91445" marT="45731" marB="457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L="91445" marR="91445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L="91445" marR="91445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L="91445" marR="91445" marT="45731" marB="457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EDEA59D4-B91A-4782-A5B1-5B7190737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391"/>
              </p:ext>
            </p:extLst>
          </p:nvPr>
        </p:nvGraphicFramePr>
        <p:xfrm>
          <a:off x="1763014" y="4682308"/>
          <a:ext cx="3384550" cy="1449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게임 사운드</a:t>
                      </a:r>
                    </a:p>
                  </a:txBody>
                  <a:tcPr marL="91445" marR="91445" marT="45728" marB="4572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  <a:ea typeface="210 콤퓨타세탁 L" panose="02020603020101020101"/>
                        </a:rPr>
                        <a:t>배경음악</a:t>
                      </a:r>
                    </a:p>
                  </a:txBody>
                  <a:tcPr marL="91445" marR="91445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FF0000"/>
                          </a:solidFill>
                          <a:ea typeface="210 콤퓨타세탁 L" panose="02020603020101020101"/>
                        </a:rPr>
                        <a:t>효과음</a:t>
                      </a:r>
                    </a:p>
                  </a:txBody>
                  <a:tcPr marL="91445" marR="91445" marT="45728" marB="45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X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L="91445" marR="91445" marT="45728" marB="457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X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L="91445" marR="91445" marT="45728" marB="45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0C474855-463D-4F6D-8A06-BE42DEA4F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66082"/>
              </p:ext>
            </p:extLst>
          </p:nvPr>
        </p:nvGraphicFramePr>
        <p:xfrm>
          <a:off x="5795264" y="3171008"/>
          <a:ext cx="2016125" cy="1377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스크린  스크롤</a:t>
                      </a:r>
                      <a:endParaRPr lang="en-US" altLang="ko-KR" sz="18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ea typeface="210 콤퓨타세탁 L" panose="02020603020101020101"/>
                        </a:rPr>
                        <a:t>카메라</a:t>
                      </a:r>
                    </a:p>
                  </a:txBody>
                  <a:tcPr marL="91436" marR="91436" marT="45711" marB="4571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a typeface="210 콤퓨타세탁 L" panose="02020603020101020101"/>
                        </a:rPr>
                        <a:t>O</a:t>
                      </a:r>
                      <a:endParaRPr lang="ko-KR" altLang="en-US" sz="1800" dirty="0">
                        <a:ea typeface="210 콤퓨타세탁 L" panose="02020603020101020101"/>
                      </a:endParaRPr>
                    </a:p>
                  </a:txBody>
                  <a:tcPr marL="91436" marR="91436" marT="45711" marB="4571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68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0" y="0"/>
            <a:ext cx="1074704" cy="6858000"/>
          </a:xfrm>
          <a:prstGeom prst="rect">
            <a:avLst/>
          </a:prstGeom>
          <a:solidFill>
            <a:srgbClr val="CC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연결선 134"/>
          <p:cNvCxnSpPr/>
          <p:nvPr/>
        </p:nvCxnSpPr>
        <p:spPr>
          <a:xfrm>
            <a:off x="1060450" y="0"/>
            <a:ext cx="0" cy="6858000"/>
          </a:xfrm>
          <a:prstGeom prst="line">
            <a:avLst/>
          </a:prstGeom>
          <a:ln w="50800">
            <a:solidFill>
              <a:srgbClr val="ACC4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/>
          <p:cNvGrpSpPr/>
          <p:nvPr/>
        </p:nvGrpSpPr>
        <p:grpSpPr>
          <a:xfrm>
            <a:off x="564826" y="394719"/>
            <a:ext cx="991249" cy="995759"/>
            <a:chOff x="365567" y="410840"/>
            <a:chExt cx="1194122" cy="1199556"/>
          </a:xfrm>
        </p:grpSpPr>
        <p:sp>
          <p:nvSpPr>
            <p:cNvPr id="137" name="타원 136"/>
            <p:cNvSpPr/>
            <p:nvPr/>
          </p:nvSpPr>
          <p:spPr>
            <a:xfrm>
              <a:off x="419391" y="410840"/>
              <a:ext cx="1140298" cy="1140298"/>
            </a:xfrm>
            <a:prstGeom prst="ellipse">
              <a:avLst/>
            </a:prstGeom>
            <a:solidFill>
              <a:srgbClr val="ACC4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65567" y="498093"/>
              <a:ext cx="389874" cy="111230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E9F1DF"/>
                  </a:solidFill>
                  <a:latin typeface="210 콤퓨타세탁 B" panose="02020603020101020101" pitchFamily="18" charset="-127"/>
                  <a:ea typeface="210 콤퓨타세탁 B" panose="02020603020101020101" pitchFamily="18" charset="-127"/>
                </a:rPr>
                <a:t>3</a:t>
              </a:r>
              <a:endParaRPr lang="ko-KR" altLang="en-US" sz="5400" dirty="0">
                <a:solidFill>
                  <a:srgbClr val="E9F1DF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73424" y="667948"/>
            <a:ext cx="130035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개발 상황</a:t>
            </a:r>
          </a:p>
        </p:txBody>
      </p:sp>
      <p:cxnSp>
        <p:nvCxnSpPr>
          <p:cNvPr id="152" name="직선 연결선 151"/>
          <p:cNvCxnSpPr/>
          <p:nvPr/>
        </p:nvCxnSpPr>
        <p:spPr>
          <a:xfrm>
            <a:off x="11603581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10336845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0401788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네 번째 목차</a:t>
            </a:r>
          </a:p>
        </p:txBody>
      </p:sp>
      <p:cxnSp>
        <p:nvCxnSpPr>
          <p:cNvPr id="155" name="직선 연결선 154"/>
          <p:cNvCxnSpPr/>
          <p:nvPr/>
        </p:nvCxnSpPr>
        <p:spPr>
          <a:xfrm>
            <a:off x="9070109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9135052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rgbClr val="ACC499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세 번째 목차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867562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두 번째 목차</a:t>
            </a:r>
          </a:p>
        </p:txBody>
      </p:sp>
      <p:cxnSp>
        <p:nvCxnSpPr>
          <p:cNvPr id="158" name="직선 연결선 157"/>
          <p:cNvCxnSpPr/>
          <p:nvPr/>
        </p:nvCxnSpPr>
        <p:spPr>
          <a:xfrm>
            <a:off x="7821870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6619323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solidFill>
                  <a:schemeClr val="bg2">
                    <a:lumMod val="75000"/>
                  </a:scheme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첫 번째 목차</a:t>
            </a:r>
          </a:p>
        </p:txBody>
      </p:sp>
      <p:cxnSp>
        <p:nvCxnSpPr>
          <p:cNvPr id="160" name="직선 연결선 159"/>
          <p:cNvCxnSpPr/>
          <p:nvPr/>
        </p:nvCxnSpPr>
        <p:spPr>
          <a:xfrm>
            <a:off x="6573631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525BE21-A93B-4B3A-A25A-A89582C4C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05071"/>
              </p:ext>
            </p:extLst>
          </p:nvPr>
        </p:nvGraphicFramePr>
        <p:xfrm>
          <a:off x="1556075" y="1143048"/>
          <a:ext cx="10306199" cy="5650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1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7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3724">
                  <a:extLst>
                    <a:ext uri="{9D8B030D-6E8A-4147-A177-3AD203B41FA5}">
                      <a16:colId xmlns:a16="http://schemas.microsoft.com/office/drawing/2014/main" val="1660097852"/>
                    </a:ext>
                  </a:extLst>
                </a:gridCol>
              </a:tblGrid>
              <a:tr h="299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개발 계획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세부 내용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개발 결과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1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리소스 수집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프로그램 설계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게임에 필요한 리소스들을 수집하고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프로그램을 설계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(100%)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리소스 수집 완료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프로그램 구상 완료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2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Object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배치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캐릭터 애니메이션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1</a:t>
                      </a:r>
                      <a:endParaRPr lang="ko-KR" altLang="en-US" sz="1400" dirty="0">
                        <a:ea typeface="210 콤퓨타세탁 L" panose="02020603020101020101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배경그림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,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캐릭터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,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건물들을 배치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및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캐릭터 공격 모습과 방어모습을 테스트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(100%) Object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배치 완료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(70%)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캐릭터 방어 모습 구현 해야함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3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캐릭터 애니메이션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2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배경 처리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캐릭터 </a:t>
                      </a:r>
                      <a:r>
                        <a:rPr lang="ko-KR" altLang="en-US" sz="1400" dirty="0" err="1">
                          <a:ea typeface="210 콤퓨타세탁 L" panose="02020603020101020101"/>
                        </a:rPr>
                        <a:t>필살기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,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점프 모습을 테스트 및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캐릭터 점프 시에 배경 그림 상승 처리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(100%)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캐릭터 점프 모습 및 배경 상승 처리 완료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ea typeface="210 콤퓨타세탁 L" panose="02020603020101020101"/>
                        </a:rPr>
                        <a:t>필살기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 미 구현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4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충돌체크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및 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공격처리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구현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캐릭터와 건물의 충돌체크 및 건물 공격 시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Hit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처리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(100%)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캐릭터와 건물 간의 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충돌체크 완료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5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ea typeface="210 콤퓨타세탁 L" panose="02020603020101020101"/>
                        </a:rPr>
                        <a:t>필살기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 및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ea typeface="210 콤퓨타세탁 L" panose="02020603020101020101"/>
                        </a:rPr>
                        <a:t>방어기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 구현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ea typeface="210 콤퓨타세탁 L" panose="02020603020101020101"/>
                        </a:rPr>
                        <a:t>필살기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 및 </a:t>
                      </a:r>
                      <a:r>
                        <a:rPr lang="ko-KR" altLang="en-US" sz="1400" dirty="0" err="1">
                          <a:ea typeface="210 콤퓨타세탁 L" panose="02020603020101020101"/>
                        </a:rPr>
                        <a:t>방어기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 구현 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(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애니메이션 조합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중간 점검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 (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구현 안되는 것들 정리 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(70%) </a:t>
                      </a:r>
                      <a:r>
                        <a:rPr lang="ko-KR" altLang="en-US" sz="1400" dirty="0" err="1">
                          <a:ea typeface="210 콤퓨타세탁 L" panose="02020603020101020101"/>
                        </a:rPr>
                        <a:t>방어기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 구현 완료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건물 </a:t>
                      </a:r>
                      <a:r>
                        <a:rPr lang="ko-KR" altLang="en-US" sz="1400" dirty="0" err="1">
                          <a:ea typeface="210 콤퓨타세탁 L" panose="02020603020101020101"/>
                        </a:rPr>
                        <a:t>붕괴시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 잔해 처리 완료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5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6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건물 </a:t>
                      </a:r>
                      <a:r>
                        <a:rPr lang="ko-KR" altLang="en-US" sz="1400" dirty="0" err="1">
                          <a:ea typeface="210 콤퓨타세탁 L" panose="02020603020101020101"/>
                        </a:rPr>
                        <a:t>붕괴시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 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잔해 처리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툴 구현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>
                          <a:ea typeface="210 콤퓨타세탁 L" panose="02020603020101020101"/>
                        </a:rPr>
                        <a:t>애니메이션을 통한 건물 </a:t>
                      </a:r>
                      <a:r>
                        <a:rPr lang="ko-KR" altLang="en-US" sz="1400" baseline="0" dirty="0" err="1">
                          <a:ea typeface="210 콤퓨타세탁 L" panose="02020603020101020101"/>
                        </a:rPr>
                        <a:t>붕괴시</a:t>
                      </a:r>
                      <a:r>
                        <a:rPr lang="ko-KR" altLang="en-US" sz="1400" baseline="0" dirty="0">
                          <a:ea typeface="210 콤퓨타세탁 L" panose="02020603020101020101"/>
                        </a:rPr>
                        <a:t> 잔해 처리 및</a:t>
                      </a:r>
                      <a:endParaRPr lang="en-US" altLang="ko-KR" sz="1400" baseline="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HP, </a:t>
                      </a:r>
                      <a:r>
                        <a:rPr lang="ko-KR" altLang="en-US" sz="1400" dirty="0" err="1">
                          <a:ea typeface="210 콤퓨타세탁 L" panose="02020603020101020101"/>
                        </a:rPr>
                        <a:t>필살기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, </a:t>
                      </a:r>
                      <a:r>
                        <a:rPr lang="ko-KR" altLang="en-US" sz="1400" dirty="0" err="1">
                          <a:ea typeface="210 콤퓨타세탁 L" panose="02020603020101020101"/>
                        </a:rPr>
                        <a:t>방어기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,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게이지바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, </a:t>
                      </a:r>
                      <a:r>
                        <a:rPr lang="ko-KR" altLang="en-US" sz="1400" dirty="0" err="1">
                          <a:ea typeface="210 콤퓨타세탁 L" panose="02020603020101020101"/>
                        </a:rPr>
                        <a:t>점수판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 툴 구현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5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주차의 </a:t>
                      </a:r>
                      <a:r>
                        <a:rPr lang="ko-KR" altLang="en-US" sz="1400" dirty="0" err="1">
                          <a:ea typeface="210 콤퓨타세탁 L" panose="02020603020101020101"/>
                        </a:rPr>
                        <a:t>필살기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 구현 및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나머지들 구현 예정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210 콤퓨타세탁 L" panose="02020603020101020101"/>
                        </a:rPr>
                        <a:t>7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난이도 및 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사운드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구현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게임 난이도 구현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 /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게임 배경음악</a:t>
                      </a:r>
                      <a:r>
                        <a:rPr lang="en-US" altLang="ko-KR" sz="1400" dirty="0">
                          <a:ea typeface="210 콤퓨타세탁 L" panose="02020603020101020101"/>
                        </a:rPr>
                        <a:t> / 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효과음 구현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구현 예정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6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a typeface="210 콤퓨타세탁 L" panose="02020603020101020101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a typeface="210 콤퓨타세탁 L" panose="02020603020101020101"/>
                        </a:rPr>
                        <a:t>8</a:t>
                      </a:r>
                      <a:r>
                        <a:rPr lang="ko-KR" altLang="en-US" sz="1400" dirty="0">
                          <a:ea typeface="210 콤퓨타세탁 L" panose="02020603020101020101"/>
                        </a:rPr>
                        <a:t>주차</a:t>
                      </a:r>
                    </a:p>
                    <a:p>
                      <a:pPr algn="ctr" latinLnBrk="1"/>
                      <a:endParaRPr lang="ko-KR" altLang="en-US" sz="1400" dirty="0">
                        <a:ea typeface="210 콤퓨타세탁 L" panose="02020603020101020101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버그수정 및 테스트</a:t>
                      </a:r>
                      <a:endParaRPr lang="en-US" altLang="ko-KR" sz="1400" dirty="0">
                        <a:ea typeface="210 콤퓨타세탁 L" panose="0202060302010102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최종 발표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a typeface="210 콤퓨타세탁 L" panose="02020603020101020101"/>
                        </a:rPr>
                        <a:t>마무리 점검 및 테스트 구현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a typeface="210 콤퓨타세탁 L" panose="02020603020101020101"/>
                        </a:rPr>
                        <a:t>구현 예정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75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10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0" y="0"/>
            <a:ext cx="1074704" cy="6858000"/>
          </a:xfrm>
          <a:prstGeom prst="rect">
            <a:avLst/>
          </a:prstGeom>
          <a:solidFill>
            <a:srgbClr val="CC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1060450" y="0"/>
            <a:ext cx="0" cy="6858000"/>
          </a:xfrm>
          <a:prstGeom prst="line">
            <a:avLst/>
          </a:prstGeom>
          <a:ln w="50800">
            <a:solidFill>
              <a:srgbClr val="9CB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/>
          <p:cNvGrpSpPr/>
          <p:nvPr/>
        </p:nvGrpSpPr>
        <p:grpSpPr>
          <a:xfrm>
            <a:off x="564826" y="394719"/>
            <a:ext cx="991249" cy="995759"/>
            <a:chOff x="365567" y="410840"/>
            <a:chExt cx="1194122" cy="1199556"/>
          </a:xfrm>
        </p:grpSpPr>
        <p:sp>
          <p:nvSpPr>
            <p:cNvPr id="137" name="타원 136"/>
            <p:cNvSpPr/>
            <p:nvPr/>
          </p:nvSpPr>
          <p:spPr>
            <a:xfrm>
              <a:off x="419391" y="410840"/>
              <a:ext cx="1140298" cy="1140298"/>
            </a:xfrm>
            <a:prstGeom prst="ellipse">
              <a:avLst/>
            </a:prstGeom>
            <a:solidFill>
              <a:srgbClr val="9CB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65567" y="498093"/>
              <a:ext cx="389874" cy="111230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E9F1DF"/>
                  </a:solidFill>
                  <a:effectLst/>
                  <a:uLnTx/>
                  <a:uFillTx/>
                  <a:latin typeface="210 콤퓨타세탁 B" panose="02020603020101020101" pitchFamily="18" charset="-127"/>
                  <a:ea typeface="210 콤퓨타세탁 B" panose="02020603020101020101" pitchFamily="18" charset="-127"/>
                  <a:cs typeface="+mn-cs"/>
                </a:rPr>
                <a:t>4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9F1DF"/>
                </a:solidFill>
                <a:effectLst/>
                <a:uLnTx/>
                <a:uFillTx/>
                <a:latin typeface="210 콤퓨타세탁 B" panose="02020603020101020101" pitchFamily="18" charset="-127"/>
                <a:ea typeface="210 콤퓨타세탁 B" panose="02020603020101020101" pitchFamily="18" charset="-127"/>
                <a:cs typeface="+mn-cs"/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51862" y="650324"/>
            <a:ext cx="217239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Github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커밋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 통계</a:t>
            </a:r>
          </a:p>
        </p:txBody>
      </p:sp>
      <p:cxnSp>
        <p:nvCxnSpPr>
          <p:cNvPr id="165" name="직선 연결선 164"/>
          <p:cNvCxnSpPr/>
          <p:nvPr/>
        </p:nvCxnSpPr>
        <p:spPr>
          <a:xfrm>
            <a:off x="11603581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10336845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0401788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300" normalizeH="0" baseline="0" noProof="0" dirty="0">
                <a:ln>
                  <a:noFill/>
                </a:ln>
                <a:solidFill>
                  <a:srgbClr val="9CBECE"/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네 번째 목차</a:t>
            </a:r>
          </a:p>
        </p:txBody>
      </p:sp>
      <p:cxnSp>
        <p:nvCxnSpPr>
          <p:cNvPr id="168" name="직선 연결선 167"/>
          <p:cNvCxnSpPr/>
          <p:nvPr/>
        </p:nvCxnSpPr>
        <p:spPr>
          <a:xfrm>
            <a:off x="9070109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9135052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세 번째 목차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7867562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두 번째 목차</a:t>
            </a:r>
          </a:p>
        </p:txBody>
      </p:sp>
      <p:cxnSp>
        <p:nvCxnSpPr>
          <p:cNvPr id="171" name="직선 연결선 170"/>
          <p:cNvCxnSpPr/>
          <p:nvPr/>
        </p:nvCxnSpPr>
        <p:spPr>
          <a:xfrm>
            <a:off x="7821870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6619323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첫 번째 목차</a:t>
            </a:r>
          </a:p>
        </p:txBody>
      </p:sp>
      <p:cxnSp>
        <p:nvCxnSpPr>
          <p:cNvPr id="173" name="직선 연결선 172"/>
          <p:cNvCxnSpPr/>
          <p:nvPr/>
        </p:nvCxnSpPr>
        <p:spPr>
          <a:xfrm>
            <a:off x="6573631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38A117DB-0CC6-4110-A7E6-DDD0351EC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98" y="1341288"/>
            <a:ext cx="9858876" cy="53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87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33"/>
          <p:cNvSpPr/>
          <p:nvPr/>
        </p:nvSpPr>
        <p:spPr>
          <a:xfrm>
            <a:off x="0" y="0"/>
            <a:ext cx="1074704" cy="6858000"/>
          </a:xfrm>
          <a:prstGeom prst="rect">
            <a:avLst/>
          </a:prstGeom>
          <a:solidFill>
            <a:srgbClr val="CCD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1060450" y="0"/>
            <a:ext cx="0" cy="6858000"/>
          </a:xfrm>
          <a:prstGeom prst="line">
            <a:avLst/>
          </a:prstGeom>
          <a:ln w="50800">
            <a:solidFill>
              <a:srgbClr val="9CB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/>
          <p:cNvGrpSpPr/>
          <p:nvPr/>
        </p:nvGrpSpPr>
        <p:grpSpPr>
          <a:xfrm>
            <a:off x="564826" y="394719"/>
            <a:ext cx="991249" cy="995759"/>
            <a:chOff x="365567" y="410840"/>
            <a:chExt cx="1194122" cy="1199556"/>
          </a:xfrm>
        </p:grpSpPr>
        <p:sp>
          <p:nvSpPr>
            <p:cNvPr id="137" name="타원 136"/>
            <p:cNvSpPr/>
            <p:nvPr/>
          </p:nvSpPr>
          <p:spPr>
            <a:xfrm>
              <a:off x="419391" y="410840"/>
              <a:ext cx="1140298" cy="1140298"/>
            </a:xfrm>
            <a:prstGeom prst="ellipse">
              <a:avLst/>
            </a:prstGeom>
            <a:solidFill>
              <a:srgbClr val="9CB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65567" y="498093"/>
              <a:ext cx="389874" cy="111230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E9F1DF"/>
                  </a:solidFill>
                  <a:effectLst/>
                  <a:uLnTx/>
                  <a:uFillTx/>
                  <a:latin typeface="210 콤퓨타세탁 B" panose="02020603020101020101" pitchFamily="18" charset="-127"/>
                  <a:ea typeface="210 콤퓨타세탁 B" panose="02020603020101020101" pitchFamily="18" charset="-127"/>
                  <a:cs typeface="+mn-cs"/>
                </a:rPr>
                <a:t>4</a:t>
              </a:r>
              <a:endPara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9F1DF"/>
                </a:solidFill>
                <a:effectLst/>
                <a:uLnTx/>
                <a:uFillTx/>
                <a:latin typeface="210 콤퓨타세탁 B" panose="02020603020101020101" pitchFamily="18" charset="-127"/>
                <a:ea typeface="210 콤퓨타세탁 B" panose="02020603020101020101" pitchFamily="18" charset="-127"/>
                <a:cs typeface="+mn-cs"/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651862" y="650324"/>
            <a:ext cx="1903085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E7E6E6">
                    <a:lumMod val="50000"/>
                  </a:srgbClr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게임 실행 영상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210 콤퓨타세탁 L" panose="02020603020101020101" pitchFamily="18" charset="-127"/>
              <a:ea typeface="210 콤퓨타세탁 L" panose="02020603020101020101" pitchFamily="18" charset="-127"/>
              <a:cs typeface="+mn-cs"/>
            </a:endParaRPr>
          </a:p>
        </p:txBody>
      </p:sp>
      <p:cxnSp>
        <p:nvCxnSpPr>
          <p:cNvPr id="165" name="직선 연결선 164"/>
          <p:cNvCxnSpPr/>
          <p:nvPr/>
        </p:nvCxnSpPr>
        <p:spPr>
          <a:xfrm>
            <a:off x="11603581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10336845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0401788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300" normalizeH="0" baseline="0" noProof="0" dirty="0">
                <a:ln>
                  <a:noFill/>
                </a:ln>
                <a:solidFill>
                  <a:srgbClr val="9CBECE"/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네 번째 목차</a:t>
            </a:r>
          </a:p>
        </p:txBody>
      </p:sp>
      <p:cxnSp>
        <p:nvCxnSpPr>
          <p:cNvPr id="168" name="직선 연결선 167"/>
          <p:cNvCxnSpPr/>
          <p:nvPr/>
        </p:nvCxnSpPr>
        <p:spPr>
          <a:xfrm>
            <a:off x="9070109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9135052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세 번째 목차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7867562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두 번째 목차</a:t>
            </a:r>
          </a:p>
        </p:txBody>
      </p:sp>
      <p:cxnSp>
        <p:nvCxnSpPr>
          <p:cNvPr id="171" name="직선 연결선 170"/>
          <p:cNvCxnSpPr/>
          <p:nvPr/>
        </p:nvCxnSpPr>
        <p:spPr>
          <a:xfrm>
            <a:off x="7821870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6619323" y="439211"/>
            <a:ext cx="1136850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210 콤퓨타세탁 L" panose="02020603020101020101" pitchFamily="18" charset="-127"/>
                <a:ea typeface="210 콤퓨타세탁 L" panose="02020603020101020101" pitchFamily="18" charset="-127"/>
                <a:cs typeface="+mn-cs"/>
              </a:rPr>
              <a:t>첫 번째 목차</a:t>
            </a:r>
          </a:p>
        </p:txBody>
      </p:sp>
      <p:cxnSp>
        <p:nvCxnSpPr>
          <p:cNvPr id="173" name="직선 연결선 172"/>
          <p:cNvCxnSpPr/>
          <p:nvPr/>
        </p:nvCxnSpPr>
        <p:spPr>
          <a:xfrm>
            <a:off x="6573631" y="384010"/>
            <a:ext cx="0" cy="364319"/>
          </a:xfrm>
          <a:prstGeom prst="line">
            <a:avLst/>
          </a:prstGeom>
          <a:ln w="12700">
            <a:solidFill>
              <a:srgbClr val="C8C8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게임 실행 영상">
            <a:hlinkClick r:id="" action="ppaction://media"/>
            <a:extLst>
              <a:ext uri="{FF2B5EF4-FFF2-40B4-BE49-F238E27FC236}">
                <a16:creationId xmlns:a16="http://schemas.microsoft.com/office/drawing/2014/main" id="{156CB38F-6E3A-460F-BBEA-6D7B5F028E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1862" y="1169552"/>
            <a:ext cx="10209219" cy="53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3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B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 10"/>
          <p:cNvSpPr/>
          <p:nvPr/>
        </p:nvSpPr>
        <p:spPr>
          <a:xfrm flipV="1">
            <a:off x="0" y="0"/>
            <a:ext cx="9377765" cy="6858000"/>
          </a:xfrm>
          <a:custGeom>
            <a:avLst/>
            <a:gdLst>
              <a:gd name="connsiteX0" fmla="*/ 0 w 9377765"/>
              <a:gd name="connsiteY0" fmla="*/ 6858000 h 6858000"/>
              <a:gd name="connsiteX1" fmla="*/ 2609850 w 9377765"/>
              <a:gd name="connsiteY1" fmla="*/ 6858000 h 6858000"/>
              <a:gd name="connsiteX2" fmla="*/ 9377765 w 9377765"/>
              <a:gd name="connsiteY2" fmla="*/ 6858000 h 6858000"/>
              <a:gd name="connsiteX3" fmla="*/ 2609850 w 9377765"/>
              <a:gd name="connsiteY3" fmla="*/ 0 h 6858000"/>
              <a:gd name="connsiteX4" fmla="*/ 0 w 937776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77765" h="6858000">
                <a:moveTo>
                  <a:pt x="0" y="6858000"/>
                </a:moveTo>
                <a:lnTo>
                  <a:pt x="2609850" y="6858000"/>
                </a:lnTo>
                <a:lnTo>
                  <a:pt x="9377765" y="6858000"/>
                </a:lnTo>
                <a:lnTo>
                  <a:pt x="2609850" y="0"/>
                </a:lnTo>
                <a:lnTo>
                  <a:pt x="0" y="0"/>
                </a:lnTo>
                <a:close/>
              </a:path>
            </a:pathLst>
          </a:custGeom>
          <a:solidFill>
            <a:srgbClr val="8CB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-209550" y="-228600"/>
            <a:ext cx="1085850" cy="1104900"/>
          </a:xfrm>
          <a:prstGeom prst="line">
            <a:avLst/>
          </a:prstGeom>
          <a:noFill/>
          <a:ln w="508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3057525" y="2501081"/>
            <a:ext cx="1085850" cy="1104900"/>
          </a:xfrm>
          <a:prstGeom prst="line">
            <a:avLst/>
          </a:prstGeom>
          <a:noFill/>
          <a:ln w="50800" cap="rnd">
            <a:solidFill>
              <a:srgbClr val="81A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0" y="5753100"/>
            <a:ext cx="1085850" cy="1104900"/>
          </a:xfrm>
          <a:prstGeom prst="line">
            <a:avLst/>
          </a:prstGeom>
          <a:noFill/>
          <a:ln w="50800" cap="rnd">
            <a:solidFill>
              <a:srgbClr val="81A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4"/>
          <p:cNvSpPr/>
          <p:nvPr/>
        </p:nvSpPr>
        <p:spPr>
          <a:xfrm>
            <a:off x="4143375" y="1715115"/>
            <a:ext cx="3905250" cy="348615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10134600" y="-76200"/>
            <a:ext cx="1085850" cy="1104900"/>
          </a:xfrm>
          <a:prstGeom prst="line">
            <a:avLst/>
          </a:prstGeom>
          <a:noFill/>
          <a:ln w="508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8834840" y="3714750"/>
            <a:ext cx="1842685" cy="2038350"/>
          </a:xfrm>
          <a:prstGeom prst="line">
            <a:avLst/>
          </a:prstGeom>
          <a:noFill/>
          <a:ln w="50800" cap="rnd">
            <a:solidFill>
              <a:srgbClr val="81A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1214612" y="5981700"/>
            <a:ext cx="1085850" cy="1104900"/>
          </a:xfrm>
          <a:prstGeom prst="line">
            <a:avLst/>
          </a:prstGeom>
          <a:noFill/>
          <a:ln w="508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/>
          <p:cNvSpPr txBox="1"/>
          <p:nvPr/>
        </p:nvSpPr>
        <p:spPr>
          <a:xfrm>
            <a:off x="5300722" y="2238310"/>
            <a:ext cx="161134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감사합니다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1707" y="2826066"/>
            <a:ext cx="3549370" cy="19389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600" dirty="0">
                <a:solidFill>
                  <a:srgbClr val="F9DF84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THANK</a:t>
            </a:r>
          </a:p>
          <a:p>
            <a:pPr algn="ctr"/>
            <a:r>
              <a:rPr lang="en-US" altLang="ko-KR" sz="6000" spc="600" dirty="0">
                <a:solidFill>
                  <a:schemeClr val="bg1"/>
                </a:solidFill>
                <a:latin typeface="210 콤퓨타세탁 L" panose="02020603020101020101" pitchFamily="18" charset="-127"/>
                <a:ea typeface="210 콤퓨타세탁 L" panose="02020603020101020101" pitchFamily="18" charset="-127"/>
              </a:rPr>
              <a:t>YOU!</a:t>
            </a:r>
            <a:endParaRPr lang="ko-KR" altLang="en-US" sz="6000" spc="600" dirty="0">
              <a:solidFill>
                <a:schemeClr val="bg1"/>
              </a:solidFill>
              <a:latin typeface="210 콤퓨타세탁 L" panose="02020603020101020101" pitchFamily="18" charset="-127"/>
              <a:ea typeface="210 콤퓨타세탁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19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5608</TotalTime>
  <Words>1481</Words>
  <Application>Microsoft Office PowerPoint</Application>
  <PresentationFormat>와이드스크린</PresentationFormat>
  <Paragraphs>189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210 콤퓨타세탁 L</vt:lpstr>
      <vt:lpstr>Arial</vt:lpstr>
      <vt:lpstr>210 콤퓨타세탁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권대현</cp:lastModifiedBy>
  <cp:revision>100</cp:revision>
  <dcterms:created xsi:type="dcterms:W3CDTF">2017-04-06T03:10:54Z</dcterms:created>
  <dcterms:modified xsi:type="dcterms:W3CDTF">2017-11-22T08:16:32Z</dcterms:modified>
</cp:coreProperties>
</file>